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38"/>
  </p:normalViewPr>
  <p:slideViewPr>
    <p:cSldViewPr snapToGrid="0" snapToObjects="1">
      <p:cViewPr>
        <p:scale>
          <a:sx n="90" d="100"/>
          <a:sy n="90" d="100"/>
        </p:scale>
        <p:origin x="14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52907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ea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0" y="-11425"/>
            <a:ext cx="11617698" cy="116177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7" name="Shape 117"/>
          <p:cNvSpPr/>
          <p:nvPr/>
        </p:nvSpPr>
        <p:spPr>
          <a:xfrm>
            <a:off x="-11163" y="4415"/>
            <a:ext cx="8500370" cy="1141791"/>
          </a:xfrm>
          <a:prstGeom prst="rect">
            <a:avLst/>
          </a:prstGeom>
          <a:gradFill>
            <a:gsLst>
              <a:gs pos="0">
                <a:srgbClr val="FF5A00"/>
              </a:gs>
              <a:gs pos="70771">
                <a:srgbClr val="FFAD80">
                  <a:alpha val="50691"/>
                </a:srgbClr>
              </a:gs>
              <a:gs pos="100000">
                <a:srgbClr val="FFFFFF">
                  <a:alpha val="1382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LOGO_Pikatec_bez ca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912" y="334955"/>
            <a:ext cx="3997013" cy="480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Logo-CXI-cmyk-C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200" y="241048"/>
            <a:ext cx="3805158" cy="668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8" name="Shape 88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er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060" y="-5575"/>
            <a:ext cx="9151461" cy="9151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832100" y="10636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36600" y="2543241"/>
            <a:ext cx="10515600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5" name="LOGO_Pikatec_bez cary.png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03481" y="242029"/>
            <a:ext cx="3084064" cy="37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-CXI-cmyk-CZ.png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9954128" y="351724"/>
            <a:ext cx="1963248" cy="34492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249584" y="60113"/>
            <a:ext cx="137233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t>vyvinuto společně s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461000" y="4272674"/>
            <a:ext cx="1270000" cy="6040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671876" y="4446079"/>
            <a:ext cx="931885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9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SPECIALISTA NA OCHRANU POVRCHŮ POMOCÍ NANOTECHNOLOGIÍ</a:t>
            </a: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6181" y="3526152"/>
            <a:ext cx="748753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GO_Pikatec_bez ca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5660" y="2365208"/>
            <a:ext cx="7200680" cy="86600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-2180458" y="364989"/>
            <a:ext cx="931885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NANOTECHNOLOGIE BUDOUCNOSTI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3404280" y="1132496"/>
            <a:ext cx="5383439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FINALNÍ VLASTNOSTI CHRÁNĚNÝCH POVRCHŮ</a:t>
            </a:r>
          </a:p>
        </p:txBody>
      </p:sp>
      <p:sp>
        <p:nvSpPr>
          <p:cNvPr id="208" name="Shape 208"/>
          <p:cNvSpPr/>
          <p:nvPr/>
        </p:nvSpPr>
        <p:spPr>
          <a:xfrm>
            <a:off x="1926538" y="2253614"/>
            <a:ext cx="9098699" cy="353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2" spcCol="454934"/>
          <a:lstStyle/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Zvýšená tvrdost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Hydrofobita povrchu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Chemická odolnost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Přirozeně antibakteriální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Odolné proti UV záření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Vysoká tepelná odolnost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Otěruvzdornost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Olejofobita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Povrch se méně špiní</a:t>
            </a:r>
          </a:p>
          <a:p>
            <a:pPr marL="228600" indent="-228600" defTabSz="457200">
              <a:lnSpc>
                <a:spcPct val="200000"/>
              </a:lnSpc>
              <a:buClr>
                <a:schemeClr val="accent2"/>
              </a:buClr>
              <a:buSzPct val="100000"/>
              <a:buChar char="๏"/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Povrch je Antistatický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544442" y="190378"/>
            <a:ext cx="290634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9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PRINCIP</a:t>
            </a:r>
          </a:p>
        </p:txBody>
      </p:sp>
      <p:pic>
        <p:nvPicPr>
          <p:cNvPr id="136" name="1. fáze - Vyčištěný povrch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80413" y="3675727"/>
            <a:ext cx="5586187" cy="31422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417935" y="1713529"/>
            <a:ext cx="5212380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KAŽDÝ POVRCH, KTERÝ SE NA PRVNÍ POHLED MŮŽE ZDÁT DOKONALE HLADKÝ, PŘIPOMÍNÁ V NANO SVĚTĚ SPÍŠE HORNATOU KRAJINU</a:t>
            </a:r>
          </a:p>
        </p:txBody>
      </p:sp>
      <p:pic>
        <p:nvPicPr>
          <p:cNvPr id="138" name="mikro01_5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699" y="1149609"/>
            <a:ext cx="3566908" cy="2675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ikro1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699" y="4064827"/>
            <a:ext cx="3566908" cy="267518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4309735" y="1149609"/>
            <a:ext cx="1372338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lak automobilu </a:t>
            </a:r>
            <a:r>
              <a:rPr>
                <a:latin typeface="Raleway Medium"/>
                <a:ea typeface="Raleway Medium"/>
                <a:cs typeface="Raleway Medium"/>
                <a:sym typeface="Raleway Medium"/>
              </a:rPr>
              <a:t>5.000x </a:t>
            </a:r>
            <a:r>
              <a:t>zvětšený</a:t>
            </a:r>
          </a:p>
        </p:txBody>
      </p:sp>
      <p:sp>
        <p:nvSpPr>
          <p:cNvPr id="141" name="Shape 141"/>
          <p:cNvSpPr/>
          <p:nvPr/>
        </p:nvSpPr>
        <p:spPr>
          <a:xfrm>
            <a:off x="4309735" y="4019809"/>
            <a:ext cx="1372338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lak automobilu </a:t>
            </a:r>
            <a:r>
              <a:rPr>
                <a:latin typeface="Raleway Medium"/>
                <a:ea typeface="Raleway Medium"/>
                <a:cs typeface="Raleway Medium"/>
                <a:sym typeface="Raleway Medium"/>
              </a:rPr>
              <a:t>25.000x </a:t>
            </a:r>
            <a:r>
              <a:t>zvětšený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3" animBg="1" advAuto="0"/>
      <p:bldP spid="140" grpId="2" animBg="1" advAuto="0"/>
      <p:bldP spid="141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6544442" y="190378"/>
            <a:ext cx="290634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9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PRINCIP</a:t>
            </a:r>
          </a:p>
        </p:txBody>
      </p:sp>
      <p:sp>
        <p:nvSpPr>
          <p:cNvPr id="144" name="Shape 144"/>
          <p:cNvSpPr/>
          <p:nvPr/>
        </p:nvSpPr>
        <p:spPr>
          <a:xfrm>
            <a:off x="842635" y="1366187"/>
            <a:ext cx="17734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9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Společný   vývoj s</a:t>
            </a:r>
          </a:p>
        </p:txBody>
      </p:sp>
      <p:pic>
        <p:nvPicPr>
          <p:cNvPr id="145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458" t="1532" r="1458" b="21257"/>
          <a:stretch>
            <a:fillRect/>
          </a:stretch>
        </p:blipFill>
        <p:spPr>
          <a:xfrm>
            <a:off x="506602" y="2577262"/>
            <a:ext cx="4983585" cy="285196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146" name="Logo-CXI-cmyk-C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0928" y="1470407"/>
            <a:ext cx="3107890" cy="54602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5613190" y="1500903"/>
            <a:ext cx="941240" cy="502910"/>
          </a:xfrm>
          <a:prstGeom prst="rightArrow">
            <a:avLst>
              <a:gd name="adj1" fmla="val 40857"/>
              <a:gd name="adj2" fmla="val 102437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7268835" y="1264587"/>
            <a:ext cx="33872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Patentovaná politura s obsahem nanočástic</a:t>
            </a:r>
          </a:p>
        </p:txBody>
      </p:sp>
      <p:pic>
        <p:nvPicPr>
          <p:cNvPr id="149" name="4. fáze - konečné vytvrzení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01842" y="3341111"/>
            <a:ext cx="6139358" cy="345338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6551211" y="2668996"/>
            <a:ext cx="48224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DOKONALÉ </a:t>
            </a:r>
            <a:r>
              <a:rPr>
                <a:latin typeface="Raleway Medium"/>
                <a:ea typeface="Raleway Medium"/>
                <a:cs typeface="Raleway Medium"/>
                <a:sym typeface="Raleway Medium"/>
              </a:rPr>
              <a:t>VYHLAZENÍ </a:t>
            </a:r>
            <a:r>
              <a:t>POVRCHU V NANO PROSTŘEDÍ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48" grpId="2" animBg="1" advAuto="0"/>
      <p:bldP spid="149" grpId="4" animBg="1" advAuto="0"/>
      <p:bldP spid="150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6181" y="3526152"/>
            <a:ext cx="748753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926134" y="1232877"/>
            <a:ext cx="186527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Zvětšený povrch</a:t>
            </a:r>
          </a:p>
        </p:txBody>
      </p:sp>
      <p:sp>
        <p:nvSpPr>
          <p:cNvPr id="154" name="Shape 154"/>
          <p:cNvSpPr/>
          <p:nvPr/>
        </p:nvSpPr>
        <p:spPr>
          <a:xfrm>
            <a:off x="5299640" y="1232877"/>
            <a:ext cx="86606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Vyčistit</a:t>
            </a:r>
          </a:p>
        </p:txBody>
      </p:sp>
      <p:sp>
        <p:nvSpPr>
          <p:cNvPr id="155" name="Shape 155"/>
          <p:cNvSpPr/>
          <p:nvPr/>
        </p:nvSpPr>
        <p:spPr>
          <a:xfrm>
            <a:off x="9041798" y="1232877"/>
            <a:ext cx="289443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nanesení nanotechnologie</a:t>
            </a:r>
          </a:p>
        </p:txBody>
      </p:sp>
      <p:sp>
        <p:nvSpPr>
          <p:cNvPr id="156" name="Shape 156"/>
          <p:cNvSpPr/>
          <p:nvPr/>
        </p:nvSpPr>
        <p:spPr>
          <a:xfrm>
            <a:off x="1249717" y="3825006"/>
            <a:ext cx="11915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Rozlestění</a:t>
            </a:r>
          </a:p>
        </p:txBody>
      </p:sp>
      <p:pic>
        <p:nvPicPr>
          <p:cNvPr id="157" name="1. fáze - vyčištění povrchu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0400" y="1649951"/>
            <a:ext cx="3175000" cy="17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1. fáze - Vyčištění povrchu nanokosmetikou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08500" y="1688008"/>
            <a:ext cx="3175000" cy="1785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2. fáze - nanesení politury (emulze) na povrch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356600" y="1649951"/>
            <a:ext cx="3175000" cy="17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2. fáze - Rozleštění aplikační emulze PIKATEC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60400" y="4572264"/>
            <a:ext cx="3175000" cy="178593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4776260" y="3825006"/>
            <a:ext cx="191282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Chráněný povrch</a:t>
            </a:r>
          </a:p>
        </p:txBody>
      </p:sp>
      <p:pic>
        <p:nvPicPr>
          <p:cNvPr id="162" name="4. fáze - konečné vytvrzení.jp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503287" y="4536545"/>
            <a:ext cx="3302001" cy="185737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4508500" y="1142165"/>
            <a:ext cx="543345" cy="53956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EC6C34"/>
              </a:gs>
            </a:gsLst>
            <a:lin ang="1072906"/>
          </a:gra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164" name="Shape 164"/>
          <p:cNvSpPr/>
          <p:nvPr/>
        </p:nvSpPr>
        <p:spPr>
          <a:xfrm>
            <a:off x="8356600" y="1142165"/>
            <a:ext cx="543345" cy="53956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EC6C34"/>
              </a:gs>
            </a:gsLst>
            <a:lin ang="1072906"/>
          </a:gra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65" name="Shape 165"/>
          <p:cNvSpPr/>
          <p:nvPr/>
        </p:nvSpPr>
        <p:spPr>
          <a:xfrm>
            <a:off x="660400" y="3734294"/>
            <a:ext cx="543345" cy="53956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EC6C34"/>
              </a:gs>
            </a:gsLst>
            <a:lin ang="1072906"/>
          </a:gra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0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2" animBg="1" advAuto="0"/>
      <p:bldP spid="155" grpId="5" animBg="1" advAuto="0"/>
      <p:bldP spid="156" grpId="8" animBg="1" advAuto="0"/>
      <p:bldP spid="158" grpId="3" animBg="1" advAuto="0"/>
      <p:bldP spid="159" grpId="6" animBg="1" advAuto="0"/>
      <p:bldP spid="160" grpId="9" animBg="1" advAuto="0"/>
      <p:bldP spid="161" grpId="10" animBg="1" advAuto="0"/>
      <p:bldP spid="162" grpId="11" animBg="1" advAuto="0"/>
      <p:bldP spid="163" grpId="1" animBg="1" advAuto="0"/>
      <p:bldP spid="164" grpId="4" animBg="1" advAuto="0"/>
      <p:bldP spid="165" grpId="7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6181" y="3526152"/>
            <a:ext cx="748753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nímek obrazovky 2016-12-08 v 12.18.02.png"/>
          <p:cNvPicPr>
            <a:picLocks noChangeAspect="1"/>
          </p:cNvPicPr>
          <p:nvPr/>
        </p:nvPicPr>
        <p:blipFill>
          <a:blip r:embed="rId3">
            <a:extLst/>
          </a:blip>
          <a:srcRect t="10529" b="10529"/>
          <a:stretch>
            <a:fillRect/>
          </a:stretch>
        </p:blipFill>
        <p:spPr>
          <a:xfrm>
            <a:off x="597728" y="1970288"/>
            <a:ext cx="5547315" cy="2736936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169" name="Shape 169"/>
          <p:cNvSpPr/>
          <p:nvPr/>
        </p:nvSpPr>
        <p:spPr>
          <a:xfrm>
            <a:off x="6983920" y="1965004"/>
            <a:ext cx="4521761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t>BĚHEM </a:t>
            </a:r>
            <a:r>
              <a:rPr sz="3200">
                <a:latin typeface="Raleway Medium"/>
                <a:ea typeface="Raleway Medium"/>
                <a:cs typeface="Raleway Medium"/>
                <a:sym typeface="Raleway Medium"/>
              </a:rPr>
              <a:t>12</a:t>
            </a:r>
            <a:r>
              <a:t> HODIN POLITURA ZÍSKÁ SVÉ FINÁLNÍ VLASTNOSTI</a:t>
            </a:r>
          </a:p>
        </p:txBody>
      </p:sp>
      <p:sp>
        <p:nvSpPr>
          <p:cNvPr id="170" name="Shape 170"/>
          <p:cNvSpPr/>
          <p:nvPr/>
        </p:nvSpPr>
        <p:spPr>
          <a:xfrm>
            <a:off x="6980333" y="3981177"/>
            <a:ext cx="338720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PAK OCHRANA VYDRŽÍ </a:t>
            </a:r>
            <a:r>
              <a:rPr sz="3200">
                <a:latin typeface="Raleway SemiBold"/>
                <a:ea typeface="Raleway SemiBold"/>
                <a:cs typeface="Raleway SemiBold"/>
                <a:sym typeface="Raleway SemiBold"/>
              </a:rPr>
              <a:t>1-2</a:t>
            </a:r>
            <a:r>
              <a:t> ROKY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6181" y="3526152"/>
            <a:ext cx="748753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nímek obrazovky 2016-12-08 v 12.12.41.png"/>
          <p:cNvPicPr>
            <a:picLocks noChangeAspect="1"/>
          </p:cNvPicPr>
          <p:nvPr/>
        </p:nvPicPr>
        <p:blipFill>
          <a:blip r:embed="rId3" cstate="print">
            <a:extLst/>
          </a:blip>
          <a:srcRect t="5198" b="5198"/>
          <a:stretch>
            <a:fillRect/>
          </a:stretch>
        </p:blipFill>
        <p:spPr>
          <a:xfrm>
            <a:off x="261260" y="1533525"/>
            <a:ext cx="5494875" cy="307721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174" name="Shape 174"/>
          <p:cNvSpPr/>
          <p:nvPr/>
        </p:nvSpPr>
        <p:spPr>
          <a:xfrm>
            <a:off x="293463" y="1532082"/>
            <a:ext cx="250875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Nechráněný povrch</a:t>
            </a:r>
          </a:p>
        </p:txBody>
      </p:sp>
      <p:pic>
        <p:nvPicPr>
          <p:cNvPr id="175" name="Snímek obrazovky 2016-12-08 v 12.12.53.png"/>
          <p:cNvPicPr>
            <a:picLocks noChangeAspect="1"/>
          </p:cNvPicPr>
          <p:nvPr/>
        </p:nvPicPr>
        <p:blipFill>
          <a:blip r:embed="rId4" cstate="print">
            <a:extLst/>
          </a:blip>
          <a:srcRect t="6375" b="6375"/>
          <a:stretch>
            <a:fillRect/>
          </a:stretch>
        </p:blipFill>
        <p:spPr>
          <a:xfrm>
            <a:off x="6148667" y="1495623"/>
            <a:ext cx="5782123" cy="315300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176" name="Shape 176"/>
          <p:cNvSpPr/>
          <p:nvPr/>
        </p:nvSpPr>
        <p:spPr>
          <a:xfrm>
            <a:off x="6348741" y="1532082"/>
            <a:ext cx="22175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b="1"/>
              <a:t>Chráněný</a:t>
            </a:r>
            <a:r>
              <a:t> povrch</a:t>
            </a:r>
          </a:p>
        </p:txBody>
      </p:sp>
      <p:sp>
        <p:nvSpPr>
          <p:cNvPr id="177" name="Shape 177"/>
          <p:cNvSpPr/>
          <p:nvPr/>
        </p:nvSpPr>
        <p:spPr>
          <a:xfrm>
            <a:off x="604031" y="5234848"/>
            <a:ext cx="7380653" cy="123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535353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/>
              <a:t>Díky nanočasticem oxidů křemíku, titanu a zirkonu je chráněný povrch výrazně tvrdší a otěruvzdornější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after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499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99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99"/>
                            </p:stCondLst>
                            <p:childTnLst>
                              <p:par>
                                <p:cTn id="13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6" grpId="2" animBg="1" advAuto="0"/>
      <p:bldP spid="177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436574" y="1664779"/>
            <a:ext cx="931885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9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JAKÉ POVRCHY CHRÁNÍME</a:t>
            </a:r>
          </a:p>
        </p:txBody>
      </p:sp>
      <p:pic>
        <p:nvPicPr>
          <p:cNvPr id="180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3481" y="4110759"/>
            <a:ext cx="3084064" cy="2489728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81" name="Shape 181"/>
          <p:cNvSpPr/>
          <p:nvPr/>
        </p:nvSpPr>
        <p:spPr>
          <a:xfrm>
            <a:off x="3429147" y="5068602"/>
            <a:ext cx="229928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100" b="1"/>
            </a:pPr>
            <a:r>
              <a:t>HOME </a:t>
            </a:r>
            <a:r>
              <a:rPr b="0"/>
              <a:t>SERIES</a:t>
            </a:r>
          </a:p>
        </p:txBody>
      </p:sp>
      <p:sp>
        <p:nvSpPr>
          <p:cNvPr id="183" name="Shape 183"/>
          <p:cNvSpPr/>
          <p:nvPr/>
        </p:nvSpPr>
        <p:spPr>
          <a:xfrm>
            <a:off x="6310040" y="5068602"/>
            <a:ext cx="191712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100" b="1"/>
            </a:pPr>
            <a:r>
              <a:t>CAR </a:t>
            </a:r>
            <a:r>
              <a:rPr b="0"/>
              <a:t>SERIES</a:t>
            </a:r>
          </a:p>
        </p:txBody>
      </p:sp>
      <p:pic>
        <p:nvPicPr>
          <p:cNvPr id="184" name="car protect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53167" y="4641536"/>
            <a:ext cx="3605774" cy="2027247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051" y="2694778"/>
            <a:ext cx="2556221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574" y="2694778"/>
            <a:ext cx="4102100" cy="153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5268173" y="313364"/>
            <a:ext cx="538343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JAKÉ POVRCHY CHRÁNÍME</a:t>
            </a:r>
          </a:p>
        </p:txBody>
      </p:sp>
      <p:sp>
        <p:nvSpPr>
          <p:cNvPr id="187" name="Shape 187"/>
          <p:cNvSpPr/>
          <p:nvPr/>
        </p:nvSpPr>
        <p:spPr>
          <a:xfrm>
            <a:off x="1187156" y="2766510"/>
            <a:ext cx="229928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100" b="1"/>
            </a:pPr>
            <a:r>
              <a:t>HOME </a:t>
            </a:r>
            <a:r>
              <a:rPr b="0"/>
              <a:t>SERIES</a:t>
            </a:r>
          </a:p>
        </p:txBody>
      </p:sp>
      <p:pic>
        <p:nvPicPr>
          <p:cNvPr id="18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03" y="1266053"/>
            <a:ext cx="3964994" cy="148700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1277263" y="3490692"/>
            <a:ext cx="10515601" cy="4351339"/>
          </a:xfrm>
          <a:prstGeom prst="rect">
            <a:avLst/>
          </a:prstGeom>
        </p:spPr>
        <p:txBody>
          <a:bodyPr numCol="2" spcCol="525780"/>
          <a:lstStyle/>
          <a:p>
            <a:pPr marL="228599" indent="-228599">
              <a:lnSpc>
                <a:spcPct val="110000"/>
              </a:lnSpc>
              <a:defRPr sz="3000"/>
            </a:pPr>
            <a:r>
              <a:t>ochrana dřeva</a:t>
            </a:r>
          </a:p>
          <a:p>
            <a:pPr marL="228599" indent="-228599">
              <a:lnSpc>
                <a:spcPct val="110000"/>
              </a:lnSpc>
              <a:defRPr sz="3000"/>
            </a:pPr>
            <a:r>
              <a:t>ochrana kamene, kamenných obkladů,    betonů apod.</a:t>
            </a:r>
          </a:p>
          <a:p>
            <a:pPr marL="228599" indent="-228599">
              <a:lnSpc>
                <a:spcPct val="110000"/>
              </a:lnSpc>
              <a:defRPr sz="3000"/>
            </a:pPr>
            <a:r>
              <a:t>ochrana kůže</a:t>
            </a:r>
          </a:p>
          <a:p>
            <a:pPr marL="228599" indent="-228599">
              <a:lnSpc>
                <a:spcPct val="110000"/>
              </a:lnSpc>
              <a:defRPr sz="3000"/>
            </a:pPr>
            <a:r>
              <a:t>ochrana skel</a:t>
            </a:r>
          </a:p>
        </p:txBody>
      </p:sp>
      <p:pic>
        <p:nvPicPr>
          <p:cNvPr id="19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9013" y="2477640"/>
            <a:ext cx="1685591" cy="1537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308" y="4129512"/>
            <a:ext cx="516537" cy="516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534" y="5199474"/>
            <a:ext cx="548121" cy="548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5968" y="5879602"/>
            <a:ext cx="553217" cy="553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9608" y="1742368"/>
            <a:ext cx="533401" cy="53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89609" y="2786343"/>
            <a:ext cx="533401" cy="53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89609" y="3830318"/>
            <a:ext cx="533401" cy="53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85164" y="4659893"/>
            <a:ext cx="5334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289608" y="5399661"/>
            <a:ext cx="5334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7082200" y="1677822"/>
            <a:ext cx="5077224" cy="481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28599" indent="-228599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ochrana keramických povrchů (sanity, dlaždic)</a:t>
            </a:r>
          </a:p>
          <a:p>
            <a:pPr marL="228599" indent="-228599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ochrana sklo-keramických povrchů</a:t>
            </a:r>
          </a:p>
          <a:p>
            <a:pPr marL="228599" indent="-228599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ochrana nerezových povrchů</a:t>
            </a:r>
          </a:p>
          <a:p>
            <a:pPr marL="228599" indent="-228599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ochrana  lakovaných povrchů</a:t>
            </a:r>
          </a:p>
          <a:p>
            <a:pPr marL="228599" indent="-228599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ochrana  plastů</a:t>
            </a:r>
          </a:p>
          <a:p>
            <a:pPr marL="228599" indent="-228599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ochrana textilu</a:t>
            </a:r>
          </a:p>
        </p:txBody>
      </p:sp>
      <p:pic>
        <p:nvPicPr>
          <p:cNvPr id="200" name="ikony3.png"/>
          <p:cNvPicPr>
            <a:picLocks noChangeAspect="1"/>
          </p:cNvPicPr>
          <p:nvPr/>
        </p:nvPicPr>
        <p:blipFill>
          <a:blip r:embed="rId12" cstate="print">
            <a:extLst/>
          </a:blip>
          <a:srcRect l="2142" t="13008" r="82555" b="22317"/>
          <a:stretch>
            <a:fillRect/>
          </a:stretch>
        </p:blipFill>
        <p:spPr>
          <a:xfrm>
            <a:off x="6207058" y="6018894"/>
            <a:ext cx="749422" cy="677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5268173" y="313364"/>
            <a:ext cx="538343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2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JAKÉ POVRCHY CHRÁNÍME</a:t>
            </a:r>
          </a:p>
        </p:txBody>
      </p:sp>
      <p:pic>
        <p:nvPicPr>
          <p:cNvPr id="203" name="Snímek obrazovky 2016-12-08 v 12.16.16.png"/>
          <p:cNvPicPr>
            <a:picLocks noChangeAspect="1"/>
          </p:cNvPicPr>
          <p:nvPr/>
        </p:nvPicPr>
        <p:blipFill>
          <a:blip r:embed="rId2">
            <a:extLst/>
          </a:blip>
          <a:srcRect b="13826"/>
          <a:stretch>
            <a:fillRect/>
          </a:stretch>
        </p:blipFill>
        <p:spPr>
          <a:xfrm>
            <a:off x="2022304" y="1271941"/>
            <a:ext cx="8627256" cy="464651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204" name="Shape 204"/>
          <p:cNvSpPr/>
          <p:nvPr/>
        </p:nvSpPr>
        <p:spPr>
          <a:xfrm>
            <a:off x="3053381" y="3365377"/>
            <a:ext cx="22175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b="1"/>
              <a:t>Chráněný</a:t>
            </a:r>
            <a:r>
              <a:t> povrch</a:t>
            </a:r>
          </a:p>
        </p:txBody>
      </p:sp>
      <p:sp>
        <p:nvSpPr>
          <p:cNvPr id="205" name="Shape 205"/>
          <p:cNvSpPr/>
          <p:nvPr/>
        </p:nvSpPr>
        <p:spPr>
          <a:xfrm>
            <a:off x="6934524" y="3365377"/>
            <a:ext cx="250875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535353"/>
                </a:solidFill>
              </a:defRPr>
            </a:lvl1pPr>
          </a:lstStyle>
          <a:p>
            <a:r>
              <a:t>Nechráněný povrch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fill="hold" grpId="2" nodeType="after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499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5" grpId="2" animBg="1" advAuto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178</Words>
  <Application>Microsoft Macintosh PowerPoint</Application>
  <PresentationFormat>Vlastní</PresentationFormat>
  <Paragraphs>52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4</cp:revision>
  <dcterms:modified xsi:type="dcterms:W3CDTF">2016-12-09T06:00:14Z</dcterms:modified>
</cp:coreProperties>
</file>