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handoutMasterIdLst>
    <p:handoutMasterId r:id="rId25"/>
  </p:handoutMasterIdLst>
  <p:sldIdLst>
    <p:sldId id="256" r:id="rId2"/>
    <p:sldId id="258" r:id="rId3"/>
    <p:sldId id="257" r:id="rId4"/>
    <p:sldId id="261" r:id="rId5"/>
    <p:sldId id="260" r:id="rId6"/>
    <p:sldId id="262" r:id="rId7"/>
    <p:sldId id="275" r:id="rId8"/>
    <p:sldId id="276" r:id="rId9"/>
    <p:sldId id="277" r:id="rId10"/>
    <p:sldId id="263" r:id="rId11"/>
    <p:sldId id="279" r:id="rId12"/>
    <p:sldId id="278" r:id="rId13"/>
    <p:sldId id="259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DAF0D-F29C-4BBA-B2B0-D56E07E5CBD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52D870C-42FD-4E94-A30D-B9600BE85483}">
      <dgm:prSet phldrT="[Text]"/>
      <dgm:spPr/>
      <dgm:t>
        <a:bodyPr/>
        <a:lstStyle/>
        <a:p>
          <a:r>
            <a:rPr lang="cs-CZ" b="1" dirty="0" smtClean="0"/>
            <a:t>Strategická funkce – RVVI KHK</a:t>
          </a:r>
          <a:endParaRPr lang="cs-CZ" b="1" dirty="0"/>
        </a:p>
      </dgm:t>
    </dgm:pt>
    <dgm:pt modelId="{9A0EF107-5C65-47B0-83B8-F4862E957F38}" type="parTrans" cxnId="{E2F9BC28-FF7A-45C8-A1CA-6673291816CE}">
      <dgm:prSet/>
      <dgm:spPr/>
      <dgm:t>
        <a:bodyPr/>
        <a:lstStyle/>
        <a:p>
          <a:endParaRPr lang="cs-CZ"/>
        </a:p>
      </dgm:t>
    </dgm:pt>
    <dgm:pt modelId="{2700CFEF-10FB-4A1D-ABAA-598C8261D926}" type="sibTrans" cxnId="{E2F9BC28-FF7A-45C8-A1CA-6673291816CE}">
      <dgm:prSet/>
      <dgm:spPr/>
      <dgm:t>
        <a:bodyPr/>
        <a:lstStyle/>
        <a:p>
          <a:endParaRPr lang="cs-CZ"/>
        </a:p>
      </dgm:t>
    </dgm:pt>
    <dgm:pt modelId="{60D232B1-FCF3-405A-93B1-A5812B4E968F}">
      <dgm:prSet phldrT="[Text]"/>
      <dgm:spPr/>
      <dgm:t>
        <a:bodyPr/>
        <a:lstStyle/>
        <a:p>
          <a:r>
            <a:rPr lang="cs-CZ" b="1" dirty="0" smtClean="0"/>
            <a:t>Výkonná funkce - CIRI</a:t>
          </a:r>
          <a:endParaRPr lang="cs-CZ" b="1" dirty="0"/>
        </a:p>
      </dgm:t>
    </dgm:pt>
    <dgm:pt modelId="{60582E77-03F3-4130-9719-E8177E202A74}" type="parTrans" cxnId="{E0676A59-C6FB-4AD1-B717-52F9B202DBC2}">
      <dgm:prSet/>
      <dgm:spPr/>
      <dgm:t>
        <a:bodyPr/>
        <a:lstStyle/>
        <a:p>
          <a:endParaRPr lang="cs-CZ"/>
        </a:p>
      </dgm:t>
    </dgm:pt>
    <dgm:pt modelId="{4F7A9BE4-3D01-4563-9561-7686C9CF846F}" type="sibTrans" cxnId="{E0676A59-C6FB-4AD1-B717-52F9B202DBC2}">
      <dgm:prSet/>
      <dgm:spPr/>
      <dgm:t>
        <a:bodyPr/>
        <a:lstStyle/>
        <a:p>
          <a:endParaRPr lang="cs-CZ"/>
        </a:p>
      </dgm:t>
    </dgm:pt>
    <dgm:pt modelId="{D11D3301-24B1-4002-88D6-65BDBE6332AF}">
      <dgm:prSet phldrT="[Text]"/>
      <dgm:spPr/>
      <dgm:t>
        <a:bodyPr/>
        <a:lstStyle/>
        <a:p>
          <a:r>
            <a:rPr lang="cs-CZ" b="1" dirty="0" smtClean="0"/>
            <a:t>Koordinační funkce – S3 manažer</a:t>
          </a:r>
          <a:endParaRPr lang="cs-CZ" b="1" dirty="0"/>
        </a:p>
      </dgm:t>
    </dgm:pt>
    <dgm:pt modelId="{ED2065BA-9628-4971-90FC-0A584DE5D1D6}" type="parTrans" cxnId="{EFDEC792-BAFF-420B-948A-FF0EE6371EDC}">
      <dgm:prSet/>
      <dgm:spPr/>
      <dgm:t>
        <a:bodyPr/>
        <a:lstStyle/>
        <a:p>
          <a:endParaRPr lang="cs-CZ"/>
        </a:p>
      </dgm:t>
    </dgm:pt>
    <dgm:pt modelId="{A5EEEC43-896F-4B27-8520-3C3374CEC2A8}" type="sibTrans" cxnId="{EFDEC792-BAFF-420B-948A-FF0EE6371EDC}">
      <dgm:prSet/>
      <dgm:spPr/>
      <dgm:t>
        <a:bodyPr/>
        <a:lstStyle/>
        <a:p>
          <a:endParaRPr lang="cs-CZ"/>
        </a:p>
      </dgm:t>
    </dgm:pt>
    <dgm:pt modelId="{98064A9B-B1CA-46A0-9366-DD8AB1B39638}">
      <dgm:prSet phldrT="[Text]"/>
      <dgm:spPr/>
      <dgm:t>
        <a:bodyPr/>
        <a:lstStyle/>
        <a:p>
          <a:r>
            <a:rPr lang="cs-CZ" b="1" dirty="0" smtClean="0"/>
            <a:t>Inovační platformy</a:t>
          </a:r>
          <a:endParaRPr lang="cs-CZ" b="1" dirty="0"/>
        </a:p>
      </dgm:t>
    </dgm:pt>
    <dgm:pt modelId="{D139B0AA-3B9C-48F3-8291-12538817A70A}" type="parTrans" cxnId="{BFFEF64F-8548-4D2C-8E27-F1F554F811DD}">
      <dgm:prSet/>
      <dgm:spPr/>
      <dgm:t>
        <a:bodyPr/>
        <a:lstStyle/>
        <a:p>
          <a:endParaRPr lang="cs-CZ"/>
        </a:p>
      </dgm:t>
    </dgm:pt>
    <dgm:pt modelId="{B1491331-5ACB-4582-9FAA-98B4E916EF3E}" type="sibTrans" cxnId="{BFFEF64F-8548-4D2C-8E27-F1F554F811DD}">
      <dgm:prSet/>
      <dgm:spPr/>
      <dgm:t>
        <a:bodyPr/>
        <a:lstStyle/>
        <a:p>
          <a:endParaRPr lang="cs-CZ"/>
        </a:p>
      </dgm:t>
    </dgm:pt>
    <dgm:pt modelId="{FBEDE5B9-6EA6-4944-8E3C-DF27CB75DDD8}" type="pres">
      <dgm:prSet presAssocID="{45ADAF0D-F29C-4BBA-B2B0-D56E07E5CBD6}" presName="compositeShape" presStyleCnt="0">
        <dgm:presLayoutVars>
          <dgm:dir/>
          <dgm:resizeHandles/>
        </dgm:presLayoutVars>
      </dgm:prSet>
      <dgm:spPr/>
    </dgm:pt>
    <dgm:pt modelId="{23383115-17D5-40D2-A37F-308D8D7680DE}" type="pres">
      <dgm:prSet presAssocID="{45ADAF0D-F29C-4BBA-B2B0-D56E07E5CBD6}" presName="pyramid" presStyleLbl="node1" presStyleIdx="0" presStyleCnt="1"/>
      <dgm:spPr/>
    </dgm:pt>
    <dgm:pt modelId="{CFCBEF6E-1F90-46D5-9846-44FA5EAD8236}" type="pres">
      <dgm:prSet presAssocID="{45ADAF0D-F29C-4BBA-B2B0-D56E07E5CBD6}" presName="theList" presStyleCnt="0"/>
      <dgm:spPr/>
    </dgm:pt>
    <dgm:pt modelId="{043EE581-CBC1-4B62-AE09-3517C03BC24E}" type="pres">
      <dgm:prSet presAssocID="{652D870C-42FD-4E94-A30D-B9600BE85483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3034C9-BDAC-4412-ABF8-62F8CF56CBDC}" type="pres">
      <dgm:prSet presAssocID="{652D870C-42FD-4E94-A30D-B9600BE85483}" presName="aSpace" presStyleCnt="0"/>
      <dgm:spPr/>
    </dgm:pt>
    <dgm:pt modelId="{B926BD29-4B3B-42E4-B76A-DCDFE9BD03F6}" type="pres">
      <dgm:prSet presAssocID="{60D232B1-FCF3-405A-93B1-A5812B4E968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2CE343-451C-43C8-B081-BF2AD24FF6F4}" type="pres">
      <dgm:prSet presAssocID="{60D232B1-FCF3-405A-93B1-A5812B4E968F}" presName="aSpace" presStyleCnt="0"/>
      <dgm:spPr/>
    </dgm:pt>
    <dgm:pt modelId="{31B5683C-15C1-451D-A1D1-1ED0EDAB70B7}" type="pres">
      <dgm:prSet presAssocID="{D11D3301-24B1-4002-88D6-65BDBE6332A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9B17B9-6FAD-4D5C-8070-A9D23E73BCC7}" type="pres">
      <dgm:prSet presAssocID="{D11D3301-24B1-4002-88D6-65BDBE6332AF}" presName="aSpace" presStyleCnt="0"/>
      <dgm:spPr/>
    </dgm:pt>
    <dgm:pt modelId="{1125E8D9-488F-44F9-8DD4-B1ED91FE1473}" type="pres">
      <dgm:prSet presAssocID="{98064A9B-B1CA-46A0-9366-DD8AB1B3963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FCD483-B5E3-4980-8746-18615E8AC5A1}" type="pres">
      <dgm:prSet presAssocID="{98064A9B-B1CA-46A0-9366-DD8AB1B39638}" presName="aSpace" presStyleCnt="0"/>
      <dgm:spPr/>
    </dgm:pt>
  </dgm:ptLst>
  <dgm:cxnLst>
    <dgm:cxn modelId="{E2F9BC28-FF7A-45C8-A1CA-6673291816CE}" srcId="{45ADAF0D-F29C-4BBA-B2B0-D56E07E5CBD6}" destId="{652D870C-42FD-4E94-A30D-B9600BE85483}" srcOrd="0" destOrd="0" parTransId="{9A0EF107-5C65-47B0-83B8-F4862E957F38}" sibTransId="{2700CFEF-10FB-4A1D-ABAA-598C8261D926}"/>
    <dgm:cxn modelId="{BFFEF64F-8548-4D2C-8E27-F1F554F811DD}" srcId="{45ADAF0D-F29C-4BBA-B2B0-D56E07E5CBD6}" destId="{98064A9B-B1CA-46A0-9366-DD8AB1B39638}" srcOrd="3" destOrd="0" parTransId="{D139B0AA-3B9C-48F3-8291-12538817A70A}" sibTransId="{B1491331-5ACB-4582-9FAA-98B4E916EF3E}"/>
    <dgm:cxn modelId="{36F43BB0-94FD-48F1-A67E-41057813193A}" type="presOf" srcId="{652D870C-42FD-4E94-A30D-B9600BE85483}" destId="{043EE581-CBC1-4B62-AE09-3517C03BC24E}" srcOrd="0" destOrd="0" presId="urn:microsoft.com/office/officeart/2005/8/layout/pyramid2"/>
    <dgm:cxn modelId="{CDF708FC-5546-4620-9D37-33F43D89CDC3}" type="presOf" srcId="{45ADAF0D-F29C-4BBA-B2B0-D56E07E5CBD6}" destId="{FBEDE5B9-6EA6-4944-8E3C-DF27CB75DDD8}" srcOrd="0" destOrd="0" presId="urn:microsoft.com/office/officeart/2005/8/layout/pyramid2"/>
    <dgm:cxn modelId="{91FBFE41-8F21-4D6E-963F-EAAF797E1930}" type="presOf" srcId="{D11D3301-24B1-4002-88D6-65BDBE6332AF}" destId="{31B5683C-15C1-451D-A1D1-1ED0EDAB70B7}" srcOrd="0" destOrd="0" presId="urn:microsoft.com/office/officeart/2005/8/layout/pyramid2"/>
    <dgm:cxn modelId="{EFDEC792-BAFF-420B-948A-FF0EE6371EDC}" srcId="{45ADAF0D-F29C-4BBA-B2B0-D56E07E5CBD6}" destId="{D11D3301-24B1-4002-88D6-65BDBE6332AF}" srcOrd="2" destOrd="0" parTransId="{ED2065BA-9628-4971-90FC-0A584DE5D1D6}" sibTransId="{A5EEEC43-896F-4B27-8520-3C3374CEC2A8}"/>
    <dgm:cxn modelId="{15BA4B3C-FF4B-4F1C-8B64-B7656CF650DE}" type="presOf" srcId="{98064A9B-B1CA-46A0-9366-DD8AB1B39638}" destId="{1125E8D9-488F-44F9-8DD4-B1ED91FE1473}" srcOrd="0" destOrd="0" presId="urn:microsoft.com/office/officeart/2005/8/layout/pyramid2"/>
    <dgm:cxn modelId="{7066104F-3BA3-4CFB-A030-20C0813063A5}" type="presOf" srcId="{60D232B1-FCF3-405A-93B1-A5812B4E968F}" destId="{B926BD29-4B3B-42E4-B76A-DCDFE9BD03F6}" srcOrd="0" destOrd="0" presId="urn:microsoft.com/office/officeart/2005/8/layout/pyramid2"/>
    <dgm:cxn modelId="{E0676A59-C6FB-4AD1-B717-52F9B202DBC2}" srcId="{45ADAF0D-F29C-4BBA-B2B0-D56E07E5CBD6}" destId="{60D232B1-FCF3-405A-93B1-A5812B4E968F}" srcOrd="1" destOrd="0" parTransId="{60582E77-03F3-4130-9719-E8177E202A74}" sibTransId="{4F7A9BE4-3D01-4563-9561-7686C9CF846F}"/>
    <dgm:cxn modelId="{6ECBAE10-B666-45C5-AA42-A6B9748E9D9B}" type="presParOf" srcId="{FBEDE5B9-6EA6-4944-8E3C-DF27CB75DDD8}" destId="{23383115-17D5-40D2-A37F-308D8D7680DE}" srcOrd="0" destOrd="0" presId="urn:microsoft.com/office/officeart/2005/8/layout/pyramid2"/>
    <dgm:cxn modelId="{C8F15C7A-11C8-48B9-B494-F156930E08B5}" type="presParOf" srcId="{FBEDE5B9-6EA6-4944-8E3C-DF27CB75DDD8}" destId="{CFCBEF6E-1F90-46D5-9846-44FA5EAD8236}" srcOrd="1" destOrd="0" presId="urn:microsoft.com/office/officeart/2005/8/layout/pyramid2"/>
    <dgm:cxn modelId="{7C728532-A748-4E74-A816-B83F83622A71}" type="presParOf" srcId="{CFCBEF6E-1F90-46D5-9846-44FA5EAD8236}" destId="{043EE581-CBC1-4B62-AE09-3517C03BC24E}" srcOrd="0" destOrd="0" presId="urn:microsoft.com/office/officeart/2005/8/layout/pyramid2"/>
    <dgm:cxn modelId="{B39AB308-075D-4EC9-A17F-4E49EDF85823}" type="presParOf" srcId="{CFCBEF6E-1F90-46D5-9846-44FA5EAD8236}" destId="{903034C9-BDAC-4412-ABF8-62F8CF56CBDC}" srcOrd="1" destOrd="0" presId="urn:microsoft.com/office/officeart/2005/8/layout/pyramid2"/>
    <dgm:cxn modelId="{78DF24B9-5D96-49B0-A430-1C6D0E5C3441}" type="presParOf" srcId="{CFCBEF6E-1F90-46D5-9846-44FA5EAD8236}" destId="{B926BD29-4B3B-42E4-B76A-DCDFE9BD03F6}" srcOrd="2" destOrd="0" presId="urn:microsoft.com/office/officeart/2005/8/layout/pyramid2"/>
    <dgm:cxn modelId="{D5AC36C7-708E-4781-931F-0A61EFB98D33}" type="presParOf" srcId="{CFCBEF6E-1F90-46D5-9846-44FA5EAD8236}" destId="{A92CE343-451C-43C8-B081-BF2AD24FF6F4}" srcOrd="3" destOrd="0" presId="urn:microsoft.com/office/officeart/2005/8/layout/pyramid2"/>
    <dgm:cxn modelId="{19AF76FF-1959-4E75-8CB1-FFEE0BCF8414}" type="presParOf" srcId="{CFCBEF6E-1F90-46D5-9846-44FA5EAD8236}" destId="{31B5683C-15C1-451D-A1D1-1ED0EDAB70B7}" srcOrd="4" destOrd="0" presId="urn:microsoft.com/office/officeart/2005/8/layout/pyramid2"/>
    <dgm:cxn modelId="{86082C16-0049-49F4-8708-BA5EE3BA50C5}" type="presParOf" srcId="{CFCBEF6E-1F90-46D5-9846-44FA5EAD8236}" destId="{709B17B9-6FAD-4D5C-8070-A9D23E73BCC7}" srcOrd="5" destOrd="0" presId="urn:microsoft.com/office/officeart/2005/8/layout/pyramid2"/>
    <dgm:cxn modelId="{E7B1AB3A-2FEF-4672-A4F6-7A0899A0B505}" type="presParOf" srcId="{CFCBEF6E-1F90-46D5-9846-44FA5EAD8236}" destId="{1125E8D9-488F-44F9-8DD4-B1ED91FE1473}" srcOrd="6" destOrd="0" presId="urn:microsoft.com/office/officeart/2005/8/layout/pyramid2"/>
    <dgm:cxn modelId="{C99A8669-CC93-402B-89A6-6233CC525216}" type="presParOf" srcId="{CFCBEF6E-1F90-46D5-9846-44FA5EAD8236}" destId="{79FCD483-B5E3-4980-8746-18615E8AC5A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83115-17D5-40D2-A37F-308D8D7680DE}">
      <dsp:nvSpPr>
        <dsp:cNvPr id="0" name=""/>
        <dsp:cNvSpPr/>
      </dsp:nvSpPr>
      <dsp:spPr>
        <a:xfrm>
          <a:off x="1278142" y="0"/>
          <a:ext cx="5040560" cy="50405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EE581-CBC1-4B62-AE09-3517C03BC24E}">
      <dsp:nvSpPr>
        <dsp:cNvPr id="0" name=""/>
        <dsp:cNvSpPr/>
      </dsp:nvSpPr>
      <dsp:spPr>
        <a:xfrm>
          <a:off x="3798422" y="504548"/>
          <a:ext cx="3276364" cy="8958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/>
            <a:t>Strategická funkce – RVVI KHK</a:t>
          </a:r>
          <a:endParaRPr lang="cs-CZ" sz="2200" b="1" kern="1200" dirty="0"/>
        </a:p>
      </dsp:txBody>
      <dsp:txXfrm>
        <a:off x="3842155" y="548281"/>
        <a:ext cx="3188898" cy="808414"/>
      </dsp:txXfrm>
    </dsp:sp>
    <dsp:sp modelId="{B926BD29-4B3B-42E4-B76A-DCDFE9BD03F6}">
      <dsp:nvSpPr>
        <dsp:cNvPr id="0" name=""/>
        <dsp:cNvSpPr/>
      </dsp:nvSpPr>
      <dsp:spPr>
        <a:xfrm>
          <a:off x="3798422" y="1512414"/>
          <a:ext cx="3276364" cy="8958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/>
            <a:t>Výkonná funkce - CIRI</a:t>
          </a:r>
          <a:endParaRPr lang="cs-CZ" sz="2200" b="1" kern="1200" dirty="0"/>
        </a:p>
      </dsp:txBody>
      <dsp:txXfrm>
        <a:off x="3842155" y="1556147"/>
        <a:ext cx="3188898" cy="808414"/>
      </dsp:txXfrm>
    </dsp:sp>
    <dsp:sp modelId="{31B5683C-15C1-451D-A1D1-1ED0EDAB70B7}">
      <dsp:nvSpPr>
        <dsp:cNvPr id="0" name=""/>
        <dsp:cNvSpPr/>
      </dsp:nvSpPr>
      <dsp:spPr>
        <a:xfrm>
          <a:off x="3798422" y="2520280"/>
          <a:ext cx="3276364" cy="8958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/>
            <a:t>Koordinační funkce – S3 manažer</a:t>
          </a:r>
          <a:endParaRPr lang="cs-CZ" sz="2200" b="1" kern="1200" dirty="0"/>
        </a:p>
      </dsp:txBody>
      <dsp:txXfrm>
        <a:off x="3842155" y="2564013"/>
        <a:ext cx="3188898" cy="808414"/>
      </dsp:txXfrm>
    </dsp:sp>
    <dsp:sp modelId="{1125E8D9-488F-44F9-8DD4-B1ED91FE1473}">
      <dsp:nvSpPr>
        <dsp:cNvPr id="0" name=""/>
        <dsp:cNvSpPr/>
      </dsp:nvSpPr>
      <dsp:spPr>
        <a:xfrm>
          <a:off x="3798422" y="3528145"/>
          <a:ext cx="3276364" cy="8958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/>
            <a:t>Inovační platformy</a:t>
          </a:r>
          <a:endParaRPr lang="cs-CZ" sz="2200" b="1" kern="1200" dirty="0"/>
        </a:p>
      </dsp:txBody>
      <dsp:txXfrm>
        <a:off x="3842155" y="3571878"/>
        <a:ext cx="3188898" cy="808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3B200-BEDF-43BE-A101-455E57CCB5C5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288A2-4BBE-4B57-BEBB-F84772BC98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31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ov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w510\Desktop\Bez názvu-1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97567" y="836712"/>
            <a:ext cx="8350897" cy="95688"/>
          </a:xfrm>
          <a:prstGeom prst="rect">
            <a:avLst/>
          </a:prstGeom>
          <a:noFill/>
        </p:spPr>
      </p:pic>
      <p:pic>
        <p:nvPicPr>
          <p:cNvPr id="9" name="Picture 2" descr="C:\Users\w510\Desktop\Bez názvu-1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97567" y="6141624"/>
            <a:ext cx="8350897" cy="95688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 userDrawn="1"/>
        </p:nvSpPr>
        <p:spPr>
          <a:xfrm>
            <a:off x="323528" y="623731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6DB5"/>
                </a:solidFill>
                <a:latin typeface="HelveticaNeueLT Pro 55 Roman" pitchFamily="34" charset="-18"/>
              </a:rPr>
              <a:t>www.</a:t>
            </a:r>
            <a:r>
              <a:rPr lang="cs-CZ" sz="2000" dirty="0" err="1" smtClean="0">
                <a:solidFill>
                  <a:srgbClr val="006DB5"/>
                </a:solidFill>
                <a:latin typeface="HelveticaNeueLT Pro 55 Roman" pitchFamily="34" charset="-18"/>
              </a:rPr>
              <a:t>cirihk.cz</a:t>
            </a:r>
            <a:endParaRPr lang="cs-CZ" sz="2000" dirty="0">
              <a:solidFill>
                <a:srgbClr val="006DB5"/>
              </a:solidFill>
              <a:latin typeface="HelveticaNeueLT Pro 55 Roman" pitchFamily="34" charset="-18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53118"/>
            <a:ext cx="1080120" cy="51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ástupný symbol pro tex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05036"/>
            <a:ext cx="6911999" cy="647700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006DB5"/>
                </a:solidFill>
                <a:latin typeface="HelveticaNeueLT Pro 55 Roman" pitchFamily="34" charset="-18"/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1" y="1196975"/>
            <a:ext cx="8424614" cy="143993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000">
                <a:solidFill>
                  <a:srgbClr val="006DB5"/>
                </a:solidFill>
                <a:latin typeface="HelveticaNeueLT Pro 55 Roman" pitchFamily="34" charset="-18"/>
              </a:defRPr>
            </a:lvl1pPr>
            <a:lvl2pPr>
              <a:defRPr>
                <a:solidFill>
                  <a:srgbClr val="006DB5"/>
                </a:solidFill>
                <a:latin typeface="HelveticaNeueLT Pro 55 Roman" pitchFamily="34" charset="-18"/>
              </a:defRPr>
            </a:lvl2pPr>
            <a:lvl3pPr>
              <a:defRPr>
                <a:solidFill>
                  <a:srgbClr val="006DB5"/>
                </a:solidFill>
                <a:latin typeface="HelveticaNeueLT Pro 55 Roman" pitchFamily="34" charset="-18"/>
              </a:defRPr>
            </a:lvl3pPr>
            <a:lvl4pPr>
              <a:defRPr>
                <a:solidFill>
                  <a:srgbClr val="006DB5"/>
                </a:solidFill>
                <a:latin typeface="HelveticaNeueLT Pro 55 Roman" pitchFamily="34" charset="-18"/>
              </a:defRPr>
            </a:lvl4pPr>
            <a:lvl5pPr>
              <a:defRPr>
                <a:solidFill>
                  <a:srgbClr val="006DB5"/>
                </a:solidFill>
                <a:latin typeface="HelveticaNeueLT Pro 55 Roman" pitchFamily="34" charset="-18"/>
              </a:defRPr>
            </a:lvl5pPr>
          </a:lstStyle>
          <a:p>
            <a:pPr lvl="0"/>
            <a:r>
              <a:rPr lang="cs-CZ" dirty="0" smtClean="0"/>
              <a:t>titulek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cs-CZ" dirty="0" smtClean="0"/>
              <a:t>titulek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cs-CZ" dirty="0" smtClean="0"/>
              <a:t>titulek</a:t>
            </a:r>
          </a:p>
          <a:p>
            <a:pPr lvl="0"/>
            <a:endParaRPr lang="cs-CZ" dirty="0" smtClean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2781300"/>
            <a:ext cx="8424863" cy="3240088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latin typeface="HelveticaNeueLT Pro 55 Roman" pitchFamily="34" charset="-18"/>
              </a:defRPr>
            </a:lvl1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 smtClean="0"/>
              <a:t>Text </a:t>
            </a:r>
            <a:r>
              <a:rPr lang="cs-CZ" dirty="0" err="1" smtClean="0"/>
              <a:t>text</a:t>
            </a:r>
            <a:r>
              <a:rPr lang="cs-CZ" dirty="0" smtClean="0"/>
              <a:t> </a:t>
            </a:r>
            <a:r>
              <a:rPr lang="cs-CZ" dirty="0" err="1" smtClean="0"/>
              <a:t>text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ová strana s fotografi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w510\Desktop\Bez názvu-1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97567" y="836712"/>
            <a:ext cx="8350897" cy="95688"/>
          </a:xfrm>
          <a:prstGeom prst="rect">
            <a:avLst/>
          </a:prstGeom>
          <a:noFill/>
        </p:spPr>
      </p:pic>
      <p:pic>
        <p:nvPicPr>
          <p:cNvPr id="9" name="Picture 2" descr="C:\Users\w510\Desktop\Bez názvu-1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97567" y="6141624"/>
            <a:ext cx="8350897" cy="95688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 userDrawn="1"/>
        </p:nvSpPr>
        <p:spPr>
          <a:xfrm>
            <a:off x="323528" y="623731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6DB5"/>
                </a:solidFill>
                <a:latin typeface="HelveticaNeueLT Pro 55 Roman" pitchFamily="34" charset="-18"/>
              </a:rPr>
              <a:t>www.</a:t>
            </a:r>
            <a:r>
              <a:rPr lang="cs-CZ" sz="2000" dirty="0" err="1" smtClean="0">
                <a:solidFill>
                  <a:srgbClr val="006DB5"/>
                </a:solidFill>
                <a:latin typeface="HelveticaNeueLT Pro 55 Roman" pitchFamily="34" charset="-18"/>
              </a:rPr>
              <a:t>cirihk.cz</a:t>
            </a:r>
            <a:endParaRPr lang="cs-CZ" sz="2000" dirty="0">
              <a:solidFill>
                <a:srgbClr val="006DB5"/>
              </a:solidFill>
              <a:latin typeface="HelveticaNeueLT Pro 55 Roman" pitchFamily="34" charset="-18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53118"/>
            <a:ext cx="1080120" cy="51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ástupný symbol pro tex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05036"/>
            <a:ext cx="6911999" cy="647700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006DB5"/>
                </a:solidFill>
                <a:latin typeface="HelveticaNeueLT Pro 55 Roman" pitchFamily="34" charset="-18"/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1" y="1196975"/>
            <a:ext cx="4248150" cy="47529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 baseline="0">
                <a:solidFill>
                  <a:schemeClr val="tx1"/>
                </a:solidFill>
                <a:latin typeface="HelveticaNeueLT Pro 55 Roman" pitchFamily="34" charset="-18"/>
              </a:defRPr>
            </a:lvl1pPr>
            <a:lvl2pPr>
              <a:defRPr>
                <a:solidFill>
                  <a:srgbClr val="006DB5"/>
                </a:solidFill>
                <a:latin typeface="HelveticaNeueLT Pro 55 Roman" pitchFamily="34" charset="-18"/>
              </a:defRPr>
            </a:lvl2pPr>
            <a:lvl3pPr>
              <a:defRPr>
                <a:solidFill>
                  <a:srgbClr val="006DB5"/>
                </a:solidFill>
                <a:latin typeface="HelveticaNeueLT Pro 55 Roman" pitchFamily="34" charset="-18"/>
              </a:defRPr>
            </a:lvl3pPr>
            <a:lvl4pPr>
              <a:defRPr>
                <a:solidFill>
                  <a:srgbClr val="006DB5"/>
                </a:solidFill>
                <a:latin typeface="HelveticaNeueLT Pro 55 Roman" pitchFamily="34" charset="-18"/>
              </a:defRPr>
            </a:lvl4pPr>
            <a:lvl5pPr>
              <a:defRPr>
                <a:solidFill>
                  <a:srgbClr val="006DB5"/>
                </a:solidFill>
                <a:latin typeface="HelveticaNeueLT Pro 55 Roman" pitchFamily="34" charset="-18"/>
              </a:defRPr>
            </a:lvl5pPr>
          </a:lstStyle>
          <a:p>
            <a:pPr lvl="0"/>
            <a:r>
              <a:rPr lang="cs-CZ" dirty="0" smtClean="0"/>
              <a:t>Text </a:t>
            </a:r>
            <a:r>
              <a:rPr lang="cs-CZ" dirty="0" err="1" smtClean="0"/>
              <a:t>text</a:t>
            </a:r>
            <a:r>
              <a:rPr lang="cs-CZ" dirty="0" smtClean="0"/>
              <a:t> text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sz="quarter" idx="12"/>
          </p:nvPr>
        </p:nvSpPr>
        <p:spPr>
          <a:xfrm>
            <a:off x="4716463" y="1196975"/>
            <a:ext cx="4032250" cy="475297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ana s fotografií a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w510\Desktop\Bez názvu-1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97567" y="836712"/>
            <a:ext cx="8350897" cy="95688"/>
          </a:xfrm>
          <a:prstGeom prst="rect">
            <a:avLst/>
          </a:prstGeom>
          <a:noFill/>
        </p:spPr>
      </p:pic>
      <p:pic>
        <p:nvPicPr>
          <p:cNvPr id="9" name="Picture 2" descr="C:\Users\w510\Desktop\Bez názvu-1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97567" y="6141624"/>
            <a:ext cx="8350897" cy="95688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 userDrawn="1"/>
        </p:nvSpPr>
        <p:spPr>
          <a:xfrm>
            <a:off x="323528" y="623731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6DB5"/>
                </a:solidFill>
                <a:latin typeface="HelveticaNeueLT Pro 55 Roman" pitchFamily="34" charset="-18"/>
              </a:rPr>
              <a:t>www.</a:t>
            </a:r>
            <a:r>
              <a:rPr lang="cs-CZ" sz="2000" dirty="0" err="1" smtClean="0">
                <a:solidFill>
                  <a:srgbClr val="006DB5"/>
                </a:solidFill>
                <a:latin typeface="HelveticaNeueLT Pro 55 Roman" pitchFamily="34" charset="-18"/>
              </a:rPr>
              <a:t>cirihk.cz</a:t>
            </a:r>
            <a:endParaRPr lang="cs-CZ" sz="2000" dirty="0">
              <a:solidFill>
                <a:srgbClr val="006DB5"/>
              </a:solidFill>
              <a:latin typeface="HelveticaNeueLT Pro 55 Roman" pitchFamily="34" charset="-18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53118"/>
            <a:ext cx="1080120" cy="51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ástupný symbol pro tex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05036"/>
            <a:ext cx="6911999" cy="647700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006DB5"/>
                </a:solidFill>
                <a:latin typeface="HelveticaNeueLT Pro 55 Roman" pitchFamily="34" charset="-18"/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60232" y="4797152"/>
            <a:ext cx="2087910" cy="11525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aseline="0">
                <a:solidFill>
                  <a:schemeClr val="tx1"/>
                </a:solidFill>
                <a:latin typeface="HelveticaNeueLT Pro 55 Roman" pitchFamily="34" charset="-18"/>
              </a:defRPr>
            </a:lvl1pPr>
            <a:lvl2pPr>
              <a:defRPr>
                <a:solidFill>
                  <a:srgbClr val="006DB5"/>
                </a:solidFill>
                <a:latin typeface="HelveticaNeueLT Pro 55 Roman" pitchFamily="34" charset="-18"/>
              </a:defRPr>
            </a:lvl2pPr>
            <a:lvl3pPr>
              <a:defRPr>
                <a:solidFill>
                  <a:srgbClr val="006DB5"/>
                </a:solidFill>
                <a:latin typeface="HelveticaNeueLT Pro 55 Roman" pitchFamily="34" charset="-18"/>
              </a:defRPr>
            </a:lvl3pPr>
            <a:lvl4pPr>
              <a:defRPr>
                <a:solidFill>
                  <a:srgbClr val="006DB5"/>
                </a:solidFill>
                <a:latin typeface="HelveticaNeueLT Pro 55 Roman" pitchFamily="34" charset="-18"/>
              </a:defRPr>
            </a:lvl4pPr>
            <a:lvl5pPr>
              <a:defRPr>
                <a:solidFill>
                  <a:srgbClr val="006DB5"/>
                </a:solidFill>
                <a:latin typeface="HelveticaNeueLT Pro 55 Roman" pitchFamily="34" charset="-18"/>
              </a:defRPr>
            </a:lvl5pPr>
          </a:lstStyle>
          <a:p>
            <a:pPr lvl="0"/>
            <a:r>
              <a:rPr lang="cs-CZ" dirty="0" smtClean="0"/>
              <a:t>Text </a:t>
            </a:r>
            <a:r>
              <a:rPr lang="cs-CZ" dirty="0" err="1" smtClean="0"/>
              <a:t>text</a:t>
            </a:r>
            <a:r>
              <a:rPr lang="cs-CZ" dirty="0" smtClean="0"/>
              <a:t> text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sz="quarter" idx="12"/>
          </p:nvPr>
        </p:nvSpPr>
        <p:spPr>
          <a:xfrm>
            <a:off x="323528" y="1196752"/>
            <a:ext cx="6192688" cy="475297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01" t="8157" b="9026"/>
          <a:stretch>
            <a:fillRect/>
          </a:stretch>
        </p:blipFill>
        <p:spPr bwMode="auto">
          <a:xfrm>
            <a:off x="0" y="0"/>
            <a:ext cx="55014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59524" y="6022251"/>
            <a:ext cx="2331832" cy="5736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4" r:id="rId3"/>
    <p:sldLayoutId id="214748366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7"/>
          <p:cNvSpPr txBox="1"/>
          <p:nvPr/>
        </p:nvSpPr>
        <p:spPr>
          <a:xfrm>
            <a:off x="1619672" y="242088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6DB5"/>
                </a:solidFill>
                <a:latin typeface="HelveticaNeueLT Pro 55 Roman" pitchFamily="34" charset="-18"/>
                <a:cs typeface="Arial" pitchFamily="34" charset="0"/>
              </a:rPr>
              <a:t>STRATEGIE INTELIGENTNÍ</a:t>
            </a:r>
          </a:p>
          <a:p>
            <a:r>
              <a:rPr lang="cs-CZ" sz="3600" b="1" dirty="0" smtClean="0">
                <a:solidFill>
                  <a:srgbClr val="006DB5"/>
                </a:solidFill>
                <a:latin typeface="HelveticaNeueLT Pro 55 Roman" pitchFamily="34" charset="-18"/>
                <a:cs typeface="Arial" pitchFamily="34" charset="0"/>
              </a:rPr>
              <a:t>SPECIALIZACE V KRÁLOVÉHRADECKÉM KRAJI</a:t>
            </a:r>
            <a:endParaRPr lang="cs-CZ" sz="3600" b="1" dirty="0">
              <a:solidFill>
                <a:srgbClr val="006DB5"/>
              </a:solidFill>
              <a:latin typeface="HelveticaNeueLT Pro 55 Roman" pitchFamily="34" charset="-18"/>
              <a:cs typeface="Arial" pitchFamily="34" charset="0"/>
            </a:endParaRPr>
          </a:p>
        </p:txBody>
      </p:sp>
      <p:sp>
        <p:nvSpPr>
          <p:cNvPr id="3" name="TextovéPole 8"/>
          <p:cNvSpPr txBox="1"/>
          <p:nvPr/>
        </p:nvSpPr>
        <p:spPr>
          <a:xfrm>
            <a:off x="5940152" y="4460922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>
                <a:solidFill>
                  <a:srgbClr val="A7A9AC"/>
                </a:solidFill>
                <a:latin typeface="HelveticaNeueLT Pro 55 Roman" pitchFamily="34" charset="-18"/>
                <a:cs typeface="Arial" pitchFamily="34" charset="0"/>
              </a:rPr>
              <a:t>Daniel Všetečka</a:t>
            </a:r>
            <a:endParaRPr lang="cs-CZ" sz="2600" dirty="0">
              <a:solidFill>
                <a:srgbClr val="A7A9AC"/>
              </a:solidFill>
              <a:latin typeface="HelveticaNeueLT Pro 55 Roman" pitchFamily="34" charset="-18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692696"/>
            <a:ext cx="4014196" cy="1122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51520" y="188640"/>
            <a:ext cx="6911999" cy="647700"/>
          </a:xfrm>
        </p:spPr>
        <p:txBody>
          <a:bodyPr/>
          <a:lstStyle/>
          <a:p>
            <a:r>
              <a:rPr lang="cs-CZ" dirty="0"/>
              <a:t>Domény specializace - </a:t>
            </a:r>
            <a:r>
              <a:rPr lang="cs-CZ" dirty="0" smtClean="0"/>
              <a:t>zpřesnění národních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323850" y="1052736"/>
            <a:ext cx="8424863" cy="4968652"/>
          </a:xfrm>
        </p:spPr>
        <p:txBody>
          <a:bodyPr/>
          <a:lstStyle/>
          <a:p>
            <a:r>
              <a:rPr lang="cs-CZ" sz="2400" b="1" dirty="0"/>
              <a:t>Výroba dopravních prostředků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Osobní automobily a jejich komponenty (převodovky, brzdové systémy, karosářské díly, pryžové systémy...)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(IT) vývoj, konstrukce a testování celků a dílčích komponentů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sz="2400" b="1" dirty="0"/>
              <a:t>Strojírenství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Energetické strojírenství (větrné elektrárny, kotle, soustavy výměny tepla)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Engineering</a:t>
            </a:r>
            <a:r>
              <a:rPr lang="cs-CZ" dirty="0"/>
              <a:t> a projekce pro investiční celky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Textilní, tiskařské, zemědělské a lesnické stroje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Výroba strojů a dodávky provozů pro </a:t>
            </a:r>
            <a:r>
              <a:rPr lang="cs-CZ" dirty="0" smtClean="0"/>
              <a:t>stavebnictví, farmaceutický </a:t>
            </a:r>
            <a:r>
              <a:rPr lang="cs-CZ" smtClean="0"/>
              <a:t>a chemický průmysl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820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51520" y="188640"/>
            <a:ext cx="6911999" cy="647700"/>
          </a:xfrm>
        </p:spPr>
        <p:txBody>
          <a:bodyPr/>
          <a:lstStyle/>
          <a:p>
            <a:r>
              <a:rPr lang="cs-CZ" dirty="0"/>
              <a:t>Domény specializace - </a:t>
            </a:r>
            <a:r>
              <a:rPr lang="cs-CZ" dirty="0" smtClean="0"/>
              <a:t>zpřesnění národních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323850" y="1052736"/>
            <a:ext cx="8424863" cy="4968652"/>
          </a:xfrm>
        </p:spPr>
        <p:txBody>
          <a:bodyPr/>
          <a:lstStyle/>
          <a:p>
            <a:r>
              <a:rPr lang="cs-CZ" sz="2400" b="1" dirty="0"/>
              <a:t>Elektronika a </a:t>
            </a:r>
            <a:r>
              <a:rPr lang="cs-CZ" sz="2400" b="1" dirty="0" smtClean="0"/>
              <a:t>elektrotechnika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Průmyslová automatizace, měřící přístroje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Spínací technika, jističe, spínače, rozvaděče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Mikroelektronika a (</a:t>
            </a:r>
            <a:r>
              <a:rPr lang="cs-CZ" dirty="0" err="1"/>
              <a:t>opto</a:t>
            </a:r>
            <a:r>
              <a:rPr lang="cs-CZ" dirty="0"/>
              <a:t>)elektronika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Elektromotory a elektrické rotační stroje a zařízení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sz="2400" b="1" dirty="0"/>
              <a:t>IT služby a </a:t>
            </a:r>
            <a:r>
              <a:rPr lang="cs-CZ" sz="2400" b="1" dirty="0" smtClean="0"/>
              <a:t>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Databázové, informační a expertní systémy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Vývoj B2C řešení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524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51520" y="188640"/>
            <a:ext cx="6911999" cy="647700"/>
          </a:xfrm>
        </p:spPr>
        <p:txBody>
          <a:bodyPr/>
          <a:lstStyle/>
          <a:p>
            <a:r>
              <a:rPr lang="cs-CZ" dirty="0"/>
              <a:t>Domény specializace - </a:t>
            </a:r>
            <a:r>
              <a:rPr lang="cs-CZ" dirty="0" smtClean="0"/>
              <a:t>specifické </a:t>
            </a:r>
            <a:r>
              <a:rPr lang="cs-CZ" dirty="0"/>
              <a:t>regionální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323850" y="1052736"/>
            <a:ext cx="8424863" cy="4968652"/>
          </a:xfrm>
        </p:spPr>
        <p:txBody>
          <a:bodyPr/>
          <a:lstStyle/>
          <a:p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Lékařské </a:t>
            </a:r>
            <a:r>
              <a:rPr lang="cs-CZ" sz="2400" b="1" dirty="0" err="1"/>
              <a:t>nanobiotechnologie</a:t>
            </a:r>
            <a:r>
              <a:rPr lang="cs-CZ" sz="2400" b="1" dirty="0"/>
              <a:t> </a:t>
            </a:r>
            <a:endParaRPr lang="cs-CZ" sz="2400" b="1" dirty="0" smtClean="0"/>
          </a:p>
          <a:p>
            <a:pPr marL="0" indent="0"/>
            <a:r>
              <a:rPr lang="cs-CZ" b="1" dirty="0"/>
              <a:t> </a:t>
            </a:r>
            <a:r>
              <a:rPr lang="cs-CZ" b="1" dirty="0" smtClean="0"/>
              <a:t>   </a:t>
            </a:r>
            <a:r>
              <a:rPr lang="cs-CZ" sz="2400" dirty="0" smtClean="0"/>
              <a:t>(</a:t>
            </a:r>
            <a:r>
              <a:rPr lang="cs-CZ" sz="2400" dirty="0"/>
              <a:t>Královéhradecký kraj + Pardubický kraj</a:t>
            </a:r>
            <a:r>
              <a:rPr lang="cs-CZ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Nové materiály pro nové textilní aplikace </a:t>
            </a:r>
            <a:endParaRPr lang="cs-CZ" sz="2400" b="1" dirty="0" smtClean="0"/>
          </a:p>
          <a:p>
            <a:pPr marL="0" indent="0"/>
            <a:r>
              <a:rPr lang="cs-CZ" sz="2400" b="1" dirty="0"/>
              <a:t> </a:t>
            </a:r>
            <a:r>
              <a:rPr lang="cs-CZ" sz="2400" b="1" dirty="0" smtClean="0"/>
              <a:t>   </a:t>
            </a:r>
            <a:r>
              <a:rPr lang="cs-CZ" sz="2400" dirty="0" smtClean="0"/>
              <a:t>(Liberecký kraj + Královéhradecký kraj + Pardubický kraj)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4293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7"/>
          <p:cNvSpPr txBox="1"/>
          <p:nvPr/>
        </p:nvSpPr>
        <p:spPr>
          <a:xfrm>
            <a:off x="1619672" y="242088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6DB5"/>
                </a:solidFill>
                <a:latin typeface="HelveticaNeueLT Pro 55 Roman" pitchFamily="34" charset="-18"/>
                <a:cs typeface="Arial" pitchFamily="34" charset="0"/>
              </a:rPr>
              <a:t>PLATFORMA INVESTIC, ROZVOJE A INOVACÍ </a:t>
            </a:r>
          </a:p>
          <a:p>
            <a:r>
              <a:rPr lang="cs-CZ" sz="3600" b="1" dirty="0" smtClean="0">
                <a:solidFill>
                  <a:srgbClr val="006DB5"/>
                </a:solidFill>
                <a:latin typeface="HelveticaNeueLT Pro 55 Roman" pitchFamily="34" charset="-18"/>
                <a:cs typeface="Arial" pitchFamily="34" charset="0"/>
              </a:rPr>
              <a:t>V KRÁLOVÉHRADECKÉM KRAJI</a:t>
            </a:r>
            <a:endParaRPr lang="cs-CZ" sz="3600" b="1" dirty="0">
              <a:solidFill>
                <a:srgbClr val="006DB5"/>
              </a:solidFill>
              <a:latin typeface="HelveticaNeueLT Pro 55 Roman" pitchFamily="34" charset="-18"/>
              <a:cs typeface="Arial" pitchFamily="34" charset="0"/>
            </a:endParaRPr>
          </a:p>
        </p:txBody>
      </p:sp>
      <p:sp>
        <p:nvSpPr>
          <p:cNvPr id="3" name="TextovéPole 8"/>
          <p:cNvSpPr txBox="1"/>
          <p:nvPr/>
        </p:nvSpPr>
        <p:spPr>
          <a:xfrm>
            <a:off x="6948264" y="4460922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>
                <a:solidFill>
                  <a:srgbClr val="A7A9AC"/>
                </a:solidFill>
                <a:latin typeface="HelveticaNeueLT Pro 55 Roman" pitchFamily="34" charset="-18"/>
                <a:cs typeface="Arial" pitchFamily="34" charset="0"/>
              </a:rPr>
              <a:t>Pavel Šubrt</a:t>
            </a:r>
            <a:endParaRPr lang="cs-CZ" sz="2600" dirty="0">
              <a:solidFill>
                <a:srgbClr val="A7A9AC"/>
              </a:solidFill>
              <a:latin typeface="HelveticaNeueLT Pro 55 Roman" pitchFamily="34" charset="-1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4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Cíl Platformy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536" y="1124744"/>
            <a:ext cx="250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chemeClr val="accent2"/>
                </a:solidFill>
              </a:rPr>
              <a:t>pro oblast investic </a:t>
            </a:r>
            <a:endParaRPr lang="cs-CZ" sz="2400" i="1" dirty="0">
              <a:solidFill>
                <a:schemeClr val="accent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3039343"/>
            <a:ext cx="2479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chemeClr val="accent2"/>
                </a:solidFill>
              </a:rPr>
              <a:t>pro oblast rozvoje </a:t>
            </a:r>
            <a:endParaRPr lang="cs-CZ" sz="2400" i="1" dirty="0">
              <a:solidFill>
                <a:schemeClr val="accent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36483" y="4725144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chemeClr val="accent2"/>
                </a:solidFill>
              </a:rPr>
              <a:t>pro oblast inovací </a:t>
            </a:r>
            <a:endParaRPr lang="cs-CZ" sz="2400" i="1" dirty="0">
              <a:solidFill>
                <a:schemeClr val="accent2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187624" y="1196752"/>
            <a:ext cx="7776864" cy="51125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cs-CZ" b="1" dirty="0" smtClean="0"/>
          </a:p>
          <a:p>
            <a:pPr>
              <a:buFont typeface="Arial" pitchFamily="34" charset="0"/>
              <a:buNone/>
            </a:pPr>
            <a:r>
              <a:rPr lang="cs-CZ" sz="2400" b="1" dirty="0" smtClean="0"/>
              <a:t>posílit konkurenceschopnost Královéhradeckého kraje prostřednictvím vzájemné koordinace a aktivní spolupráce klíčových aktérů </a:t>
            </a:r>
          </a:p>
          <a:p>
            <a:pPr>
              <a:buFont typeface="Arial" pitchFamily="34" charset="0"/>
              <a:buNone/>
            </a:pPr>
            <a:endParaRPr lang="cs-CZ" sz="2400" dirty="0" smtClean="0"/>
          </a:p>
          <a:p>
            <a:pPr>
              <a:buFont typeface="Arial" pitchFamily="34" charset="0"/>
              <a:buNone/>
            </a:pPr>
            <a:endParaRPr lang="cs-CZ" sz="2400" b="1" dirty="0" smtClean="0"/>
          </a:p>
          <a:p>
            <a:pPr>
              <a:buFont typeface="Arial" pitchFamily="34" charset="0"/>
              <a:buNone/>
            </a:pPr>
            <a:r>
              <a:rPr lang="cs-CZ" sz="2400" b="1" dirty="0" smtClean="0"/>
              <a:t>podpora rozvoje regionu založeného na inovacích a výsledcích výzkumu a vývoje </a:t>
            </a:r>
          </a:p>
          <a:p>
            <a:pPr>
              <a:buFont typeface="Arial" pitchFamily="34" charset="0"/>
              <a:buNone/>
            </a:pPr>
            <a:endParaRPr lang="cs-CZ" sz="2400" b="1" dirty="0" smtClean="0"/>
          </a:p>
          <a:p>
            <a:pPr>
              <a:buFont typeface="Arial" pitchFamily="34" charset="0"/>
              <a:buNone/>
            </a:pPr>
            <a:endParaRPr lang="cs-CZ" sz="2400" b="1" dirty="0" smtClean="0"/>
          </a:p>
          <a:p>
            <a:pPr>
              <a:buFont typeface="Arial" pitchFamily="34" charset="0"/>
              <a:buNone/>
            </a:pPr>
            <a:r>
              <a:rPr lang="cs-CZ" sz="2400" b="1" dirty="0" smtClean="0"/>
              <a:t>realizace společné vize regionu směřující k posílení excelence Královéhradeckého kraje</a:t>
            </a:r>
          </a:p>
          <a:p>
            <a:pPr algn="ctr">
              <a:buFont typeface="Arial" pitchFamily="34" charset="0"/>
              <a:buNone/>
            </a:pPr>
            <a:endParaRPr lang="cs-CZ" dirty="0" smtClean="0"/>
          </a:p>
          <a:p>
            <a:endParaRPr lang="cs-CZ" dirty="0" smtClean="0"/>
          </a:p>
          <a:p>
            <a:pPr algn="ctr">
              <a:buFont typeface="Arial" pitchFamily="34" charset="0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4896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Klíčoví partneři Platformy</a:t>
            </a:r>
          </a:p>
        </p:txBody>
      </p:sp>
      <p:sp>
        <p:nvSpPr>
          <p:cNvPr id="9" name="Rovnoramenný trojúhelník 8"/>
          <p:cNvSpPr/>
          <p:nvPr/>
        </p:nvSpPr>
        <p:spPr>
          <a:xfrm>
            <a:off x="611560" y="1268760"/>
            <a:ext cx="7776864" cy="1728192"/>
          </a:xfrm>
          <a:prstGeom prst="triangl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123728" y="2492896"/>
            <a:ext cx="4968552" cy="43204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cs-CZ" i="1" smtClean="0"/>
              <a:t>Platforma investic, rozvoje a inovací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1560" y="3212976"/>
            <a:ext cx="2346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Královéhradecký kraj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321297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Statutární město Hradec Králové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55776" y="2060848"/>
            <a:ext cx="3868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Centrum investic, rozvoje a inovací</a:t>
            </a:r>
            <a:endParaRPr lang="cs-CZ" sz="2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11560" y="3573016"/>
            <a:ext cx="1403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Czechinvest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283968" y="3645024"/>
            <a:ext cx="4217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Technologické centrum Hradec Králové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765220" y="4037002"/>
            <a:ext cx="5767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Krajská hospodářská komora Královéhradeckého kraje</a:t>
            </a:r>
            <a:endParaRPr lang="cs-CZ" sz="2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83568" y="5013176"/>
            <a:ext cx="777686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Do Platformy jsou postupně zapojovány instituce a podniky působící v regionu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560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Základní pilíře platformy</a:t>
            </a:r>
          </a:p>
        </p:txBody>
      </p:sp>
      <p:pic>
        <p:nvPicPr>
          <p:cNvPr id="18" name="Picture 2" descr="C:\Users\subrt\Documents\-pracovni-\Investice, výzkum, inovace\Fórum investic výzkumu a inovací\Prezentace Platformy\Prezentace_Final\Grafika\Platforma_graf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8708"/>
            <a:ext cx="5184576" cy="5035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2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Zastřešující aktivity CIRI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1844824"/>
            <a:ext cx="8208912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koordinuje Platformu v rámci regionu</a:t>
            </a:r>
          </a:p>
          <a:p>
            <a:r>
              <a:rPr lang="cs-CZ" sz="2800" dirty="0" smtClean="0"/>
              <a:t>spravuje webové rozhraní Platformy</a:t>
            </a:r>
          </a:p>
          <a:p>
            <a:r>
              <a:rPr lang="cs-CZ" sz="2800" dirty="0" smtClean="0"/>
              <a:t>informuje o dotačních příležitostech</a:t>
            </a:r>
          </a:p>
          <a:p>
            <a:r>
              <a:rPr lang="cs-CZ" sz="2800" dirty="0" smtClean="0"/>
              <a:t> provozuje sdílený regionální kalendář akcí</a:t>
            </a:r>
          </a:p>
          <a:p>
            <a:r>
              <a:rPr lang="cs-CZ" sz="2800" dirty="0" smtClean="0"/>
              <a:t>organizuje společné akce</a:t>
            </a:r>
          </a:p>
          <a:p>
            <a:r>
              <a:rPr lang="cs-CZ" sz="2800" dirty="0" smtClean="0"/>
              <a:t>přispívá k výměně zkušeností a prezentace dobré praxe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1124744"/>
            <a:ext cx="5443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Centrum investic, rozvoje a inovací: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872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Pilíř A – Výzkum, vývoj a inovace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1101094"/>
            <a:ext cx="8208912" cy="36960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Podpora při rozvoji krajského výzkumného a inovačního systému</a:t>
            </a:r>
          </a:p>
          <a:p>
            <a:r>
              <a:rPr lang="cs-CZ" sz="2800" dirty="0" smtClean="0"/>
              <a:t>podíl </a:t>
            </a:r>
            <a:r>
              <a:rPr lang="cs-CZ" sz="2800" dirty="0"/>
              <a:t>na realizaci regionální inovační strategie</a:t>
            </a:r>
          </a:p>
          <a:p>
            <a:r>
              <a:rPr lang="cs-CZ" sz="2800" dirty="0"/>
              <a:t>implementace principů chytré specializace v rámci regionu (S3)</a:t>
            </a:r>
          </a:p>
          <a:p>
            <a:r>
              <a:rPr lang="cs-CZ" sz="2800" dirty="0"/>
              <a:t>inkubační a akcelerační služby pro </a:t>
            </a:r>
            <a:r>
              <a:rPr lang="cs-CZ" sz="2800" dirty="0" err="1"/>
              <a:t>VaV</a:t>
            </a:r>
            <a:r>
              <a:rPr lang="cs-CZ" sz="2800" dirty="0"/>
              <a:t> firmy</a:t>
            </a:r>
          </a:p>
          <a:p>
            <a:r>
              <a:rPr lang="cs-CZ" sz="2800" dirty="0"/>
              <a:t>podpora při transferu znalostí a technologií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5445224"/>
            <a:ext cx="7487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Garant pilíře: Centrum investic, rozvoje a inovací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xmlns="" val="10898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Pilíř B – Investiční příležitosti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1101094"/>
            <a:ext cx="8208912" cy="36960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Královéhradecký kraj - místo vhodné pro realizaci nových investičních záměrů a reinvestic již zasídlených podnikatelských subjektů. </a:t>
            </a:r>
          </a:p>
          <a:p>
            <a:r>
              <a:rPr lang="cs-CZ" sz="2800" dirty="0"/>
              <a:t>Společná prezentace královéhradeckého regionu</a:t>
            </a:r>
          </a:p>
          <a:p>
            <a:r>
              <a:rPr lang="cs-CZ" sz="2800" dirty="0"/>
              <a:t>Spolupráce v oblasti nabídky podnikatelských nemovitostí</a:t>
            </a:r>
          </a:p>
          <a:p>
            <a:r>
              <a:rPr lang="cs-CZ" sz="2800" dirty="0"/>
              <a:t>Nabídka služeb pro investory a rozvoj investičního prostředí v regionu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5445224"/>
            <a:ext cx="397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Garant pilíře</a:t>
            </a:r>
            <a:r>
              <a:rPr lang="cs-CZ" sz="2800" b="1" dirty="0"/>
              <a:t>: </a:t>
            </a:r>
            <a:r>
              <a:rPr lang="cs-CZ" sz="2800" b="1" dirty="0" err="1"/>
              <a:t>CzechInvest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xmlns="" val="16200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Kontext RIS3</a:t>
            </a:r>
            <a:endParaRPr lang="cs-CZ" dirty="0"/>
          </a:p>
        </p:txBody>
      </p:sp>
      <p:pic>
        <p:nvPicPr>
          <p:cNvPr id="5" name="Picture 10" descr="C:\Documents and Settings\All Users\Dokumenty\Prace\Prace CZ\S3\GCI201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2375"/>
            <a:ext cx="75596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600627" y="1509712"/>
            <a:ext cx="13700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1 - Switzerland</a:t>
            </a:r>
            <a:endParaRPr lang="cs-CZ" sz="1400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606977" y="5422900"/>
            <a:ext cx="10699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latin typeface="+mj-lt"/>
              </a:rPr>
              <a:t>148 - Chad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641277" y="3471862"/>
            <a:ext cx="4176713" cy="757238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olný tvar 8"/>
          <p:cNvSpPr/>
          <p:nvPr/>
        </p:nvSpPr>
        <p:spPr>
          <a:xfrm>
            <a:off x="1633340" y="2928937"/>
            <a:ext cx="4192587" cy="941388"/>
          </a:xfrm>
          <a:custGeom>
            <a:avLst/>
            <a:gdLst>
              <a:gd name="connsiteX0" fmla="*/ 0 w 4191755"/>
              <a:gd name="connsiteY0" fmla="*/ 602055 h 941560"/>
              <a:gd name="connsiteX1" fmla="*/ 466254 w 4191755"/>
              <a:gd name="connsiteY1" fmla="*/ 49794 h 941560"/>
              <a:gd name="connsiteX2" fmla="*/ 927981 w 4191755"/>
              <a:gd name="connsiteY2" fmla="*/ 0 h 941560"/>
              <a:gd name="connsiteX3" fmla="*/ 1394234 w 4191755"/>
              <a:gd name="connsiteY3" fmla="*/ 217283 h 941560"/>
              <a:gd name="connsiteX4" fmla="*/ 1869541 w 4191755"/>
              <a:gd name="connsiteY4" fmla="*/ 226336 h 941560"/>
              <a:gd name="connsiteX5" fmla="*/ 2322214 w 4191755"/>
              <a:gd name="connsiteY5" fmla="*/ 104115 h 941560"/>
              <a:gd name="connsiteX6" fmla="*/ 2792994 w 4191755"/>
              <a:gd name="connsiteY6" fmla="*/ 384772 h 941560"/>
              <a:gd name="connsiteX7" fmla="*/ 3254721 w 4191755"/>
              <a:gd name="connsiteY7" fmla="*/ 488887 h 941560"/>
              <a:gd name="connsiteX8" fmla="*/ 3711921 w 4191755"/>
              <a:gd name="connsiteY8" fmla="*/ 547734 h 941560"/>
              <a:gd name="connsiteX9" fmla="*/ 4191755 w 4191755"/>
              <a:gd name="connsiteY9" fmla="*/ 941560 h 9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1755" h="941560">
                <a:moveTo>
                  <a:pt x="0" y="602055"/>
                </a:moveTo>
                <a:lnTo>
                  <a:pt x="466254" y="49794"/>
                </a:lnTo>
                <a:lnTo>
                  <a:pt x="927981" y="0"/>
                </a:lnTo>
                <a:lnTo>
                  <a:pt x="1394234" y="217283"/>
                </a:lnTo>
                <a:lnTo>
                  <a:pt x="1869541" y="226336"/>
                </a:lnTo>
                <a:lnTo>
                  <a:pt x="2322214" y="104115"/>
                </a:lnTo>
                <a:lnTo>
                  <a:pt x="2792994" y="384772"/>
                </a:lnTo>
                <a:lnTo>
                  <a:pt x="3254721" y="488887"/>
                </a:lnTo>
                <a:lnTo>
                  <a:pt x="3711921" y="547734"/>
                </a:lnTo>
                <a:lnTo>
                  <a:pt x="4191755" y="941560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1039830" y="3192990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40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2206380" y="2081286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29</a:t>
            </a:r>
            <a:endParaRPr lang="cs-CZ" altLang="cs-CZ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2302388" y="2749762"/>
            <a:ext cx="409433" cy="36848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5784963" y="3870325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53</a:t>
            </a:r>
            <a:endParaRPr lang="cs-CZ" altLang="cs-CZ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1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07504" y="44624"/>
            <a:ext cx="7344816" cy="647700"/>
          </a:xfrm>
        </p:spPr>
        <p:txBody>
          <a:bodyPr/>
          <a:lstStyle/>
          <a:p>
            <a:r>
              <a:rPr lang="cs-CZ" dirty="0"/>
              <a:t>Pilíř C – Podpora začínajícího </a:t>
            </a:r>
            <a:r>
              <a:rPr lang="cs-CZ" dirty="0" smtClean="0"/>
              <a:t>podnikání</a:t>
            </a:r>
            <a:r>
              <a:rPr lang="cs-CZ" dirty="0"/>
              <a:t> </a:t>
            </a:r>
            <a:r>
              <a:rPr lang="cs-CZ" dirty="0" smtClean="0"/>
              <a:t>a podnikavosti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1101094"/>
            <a:ext cx="8208912" cy="36960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Podpora vytváření nových podnikatelských příležitostí v regionu </a:t>
            </a:r>
          </a:p>
          <a:p>
            <a:r>
              <a:rPr lang="cs-CZ" sz="2800" dirty="0"/>
              <a:t>Nosné téma pilíře - podpora podnikavosti</a:t>
            </a:r>
          </a:p>
          <a:p>
            <a:r>
              <a:rPr lang="cs-CZ" sz="2800" dirty="0"/>
              <a:t>aktivity směřující na podporu </a:t>
            </a:r>
            <a:r>
              <a:rPr lang="cs-CZ" sz="2800" dirty="0" err="1"/>
              <a:t>startupové</a:t>
            </a:r>
            <a:r>
              <a:rPr lang="cs-CZ" sz="2800" dirty="0"/>
              <a:t> komunity</a:t>
            </a:r>
          </a:p>
          <a:p>
            <a:r>
              <a:rPr lang="cs-CZ" sz="2800" dirty="0"/>
              <a:t>podpora mezinárodní spolupráce podnikatelů v rámci VTP a PI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5445224"/>
            <a:ext cx="798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Garant pilíře</a:t>
            </a:r>
            <a:r>
              <a:rPr lang="cs-CZ" sz="2800" b="1" dirty="0"/>
              <a:t>: Technologické centrum Hradec Králové</a:t>
            </a:r>
          </a:p>
        </p:txBody>
      </p:sp>
    </p:spTree>
    <p:extLst>
      <p:ext uri="{BB962C8B-B14F-4D97-AF65-F5344CB8AC3E}">
        <p14:creationId xmlns:p14="http://schemas.microsoft.com/office/powerpoint/2010/main" xmlns="" val="21666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23528" y="189012"/>
            <a:ext cx="7344816" cy="647700"/>
          </a:xfrm>
        </p:spPr>
        <p:txBody>
          <a:bodyPr/>
          <a:lstStyle/>
          <a:p>
            <a:r>
              <a:rPr lang="pt-BR" dirty="0"/>
              <a:t>Pilíř D – Podpora stávajícího podnikání a exportu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1101094"/>
            <a:ext cx="8208912" cy="36960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Expanze stávajících podnikatelských aktivit v regionu a podpora exportních aktivit regionálních firem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Nosné </a:t>
            </a:r>
            <a:r>
              <a:rPr lang="cs-CZ" sz="2800" dirty="0"/>
              <a:t>téma pilíře – podpora stávajícího podnikání s nižší náročností na inovace</a:t>
            </a:r>
          </a:p>
          <a:p>
            <a:r>
              <a:rPr lang="cs-CZ" sz="2800" dirty="0"/>
              <a:t>Podpora exportních aktivit regionálních firem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5157192"/>
            <a:ext cx="65801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Garant pilíře</a:t>
            </a:r>
            <a:r>
              <a:rPr lang="cs-CZ" sz="2800" b="1" dirty="0"/>
              <a:t>: Krajská hospodářská komora </a:t>
            </a:r>
            <a:endParaRPr lang="cs-CZ" sz="2800" b="1" dirty="0" smtClean="0"/>
          </a:p>
          <a:p>
            <a:r>
              <a:rPr lang="cs-CZ" sz="2800" b="1" dirty="0"/>
              <a:t> </a:t>
            </a:r>
            <a:r>
              <a:rPr lang="cs-CZ" sz="2800" b="1" dirty="0" smtClean="0"/>
              <a:t>                        Královéhradeckého </a:t>
            </a:r>
            <a:r>
              <a:rPr lang="cs-CZ" sz="2800" b="1" dirty="0"/>
              <a:t>kraje</a:t>
            </a:r>
          </a:p>
        </p:txBody>
      </p:sp>
    </p:spTree>
    <p:extLst>
      <p:ext uri="{BB962C8B-B14F-4D97-AF65-F5344CB8AC3E}">
        <p14:creationId xmlns:p14="http://schemas.microsoft.com/office/powerpoint/2010/main" xmlns="" val="5067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23528" y="189012"/>
            <a:ext cx="7344816" cy="647700"/>
          </a:xfrm>
        </p:spPr>
        <p:txBody>
          <a:bodyPr/>
          <a:lstStyle/>
          <a:p>
            <a:r>
              <a:rPr lang="pt-BR" dirty="0"/>
              <a:t>Očekávané přínosy 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1101094"/>
            <a:ext cx="8208912" cy="44161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Zlepšení komunikace, přenos aktuálních informací</a:t>
            </a:r>
          </a:p>
          <a:p>
            <a:r>
              <a:rPr lang="cs-CZ" dirty="0" smtClean="0"/>
              <a:t>Vytváření </a:t>
            </a:r>
            <a:r>
              <a:rPr lang="cs-CZ" dirty="0"/>
              <a:t>funkčních a účelových partnerství</a:t>
            </a:r>
          </a:p>
          <a:p>
            <a:r>
              <a:rPr lang="cs-CZ" dirty="0" smtClean="0"/>
              <a:t>Podpora </a:t>
            </a:r>
            <a:r>
              <a:rPr lang="cs-CZ" dirty="0"/>
              <a:t>absorpční kapacity v regionu</a:t>
            </a:r>
          </a:p>
          <a:p>
            <a:r>
              <a:rPr lang="cs-CZ" dirty="0" smtClean="0"/>
              <a:t>Zvýšení </a:t>
            </a:r>
            <a:r>
              <a:rPr lang="cs-CZ" dirty="0"/>
              <a:t>efektivity vynakládaných prostředků</a:t>
            </a:r>
          </a:p>
          <a:p>
            <a:r>
              <a:rPr lang="cs-CZ" dirty="0" smtClean="0"/>
              <a:t>Prostor </a:t>
            </a:r>
            <a:r>
              <a:rPr lang="cs-CZ" dirty="0"/>
              <a:t>ke konzultacím a slaďování kroků</a:t>
            </a:r>
          </a:p>
          <a:p>
            <a:r>
              <a:rPr lang="cs-CZ" dirty="0" smtClean="0"/>
              <a:t>Pozitivní </a:t>
            </a:r>
            <a:r>
              <a:rPr lang="cs-CZ" dirty="0"/>
              <a:t>informace pro firmy, výzkumné organizace, investory  a další subjekty v Královéhradeckém kraji – funkční systém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30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7"/>
          <p:cNvSpPr txBox="1"/>
          <p:nvPr/>
        </p:nvSpPr>
        <p:spPr>
          <a:xfrm>
            <a:off x="1043608" y="3070701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6DB5"/>
                </a:solidFill>
                <a:latin typeface="HelveticaNeueLT Pro 55 Roman" pitchFamily="34" charset="-18"/>
                <a:cs typeface="Arial" pitchFamily="34" charset="0"/>
              </a:rPr>
              <a:t>DĚKUJEME ZA VAŠI POZORNOST</a:t>
            </a:r>
            <a:endParaRPr lang="cs-CZ" sz="3600" b="1" dirty="0">
              <a:solidFill>
                <a:srgbClr val="006DB5"/>
              </a:solidFill>
              <a:latin typeface="HelveticaNeueLT Pro 55 Roman" pitchFamily="34" charset="-1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Principy RIS3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323850" y="1196752"/>
            <a:ext cx="8424863" cy="48246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PRIORITIZACE</a:t>
            </a:r>
            <a:r>
              <a:rPr lang="cs-CZ" dirty="0"/>
              <a:t> 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BOTTOM-UP</a:t>
            </a:r>
            <a:r>
              <a:rPr lang="cs-CZ" dirty="0" smtClean="0"/>
              <a:t> (ENTREPRENEURIAL </a:t>
            </a:r>
            <a:r>
              <a:rPr lang="cs-CZ" dirty="0"/>
              <a:t>DISCOVERY </a:t>
            </a:r>
            <a:r>
              <a:rPr lang="cs-CZ" dirty="0" smtClean="0"/>
              <a:t>PROCESS, </a:t>
            </a:r>
            <a:r>
              <a:rPr lang="cs-CZ" dirty="0"/>
              <a:t>HLEDÁNÍ DOMÉN </a:t>
            </a:r>
            <a:r>
              <a:rPr lang="cs-CZ" dirty="0" smtClean="0"/>
              <a:t>SPECIALIZACE)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PRINCIP PARTNERSTVÍ  </a:t>
            </a:r>
            <a:r>
              <a:rPr lang="cs-CZ" dirty="0" smtClean="0"/>
              <a:t>(¾ HELIX)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IMPLEMENTACE</a:t>
            </a:r>
            <a:r>
              <a:rPr lang="cs-CZ" dirty="0" smtClean="0"/>
              <a:t> (AKČNÍ PLÁN – KONKRÉTNÍ OPATŘENÍ)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MONITORING/EVALUACE -</a:t>
            </a:r>
            <a:r>
              <a:rPr lang="en-US" b="1" dirty="0" smtClean="0"/>
              <a:t>&gt;</a:t>
            </a:r>
            <a:r>
              <a:rPr lang="cs-CZ" b="1" dirty="0" smtClean="0"/>
              <a:t> POLICY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NÁSTROJE </a:t>
            </a:r>
            <a:r>
              <a:rPr lang="cs-CZ" dirty="0"/>
              <a:t>(HORIZONTÁLNÍ/VERTIKÁLNÍ, </a:t>
            </a:r>
            <a:r>
              <a:rPr lang="cs-CZ" dirty="0" smtClean="0"/>
              <a:t>NÁRODNÍ/KRAJSKÉ)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GOVERNANCE</a:t>
            </a: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PROCES (NIKOLIV STATICKÝ DOKUMENT)</a:t>
            </a:r>
            <a:r>
              <a:rPr lang="cs-CZ" dirty="0" smtClean="0"/>
              <a:t> IDENTIFIKACE A POSILOVÁNÍ MEZINÁRODNĚ KONKURENCESCHOPNÝCH OBORŮ INOVANČÍHO PODNIKÁNÍ, JEJICHŽ STRATEGIE JE ZALOŽENA NA VÝZKUMU A VÝVOJI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Cílová skupina RIS3</a:t>
            </a:r>
            <a:endParaRPr lang="cs-CZ" dirty="0"/>
          </a:p>
        </p:txBody>
      </p:sp>
      <p:sp>
        <p:nvSpPr>
          <p:cNvPr id="5" name="Výseč 4"/>
          <p:cNvSpPr/>
          <p:nvPr/>
        </p:nvSpPr>
        <p:spPr>
          <a:xfrm>
            <a:off x="539552" y="2276872"/>
            <a:ext cx="1800200" cy="1656184"/>
          </a:xfrm>
          <a:prstGeom prst="pi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Výseč 5"/>
          <p:cNvSpPr/>
          <p:nvPr/>
        </p:nvSpPr>
        <p:spPr>
          <a:xfrm>
            <a:off x="683568" y="2132856"/>
            <a:ext cx="1800200" cy="1656184"/>
          </a:xfrm>
          <a:prstGeom prst="pie">
            <a:avLst>
              <a:gd name="adj1" fmla="val 16197571"/>
              <a:gd name="adj2" fmla="val 154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19872" y="1124744"/>
            <a:ext cx="52565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FIRMY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STRATEGIE ZALOŽENÁ NA </a:t>
            </a:r>
            <a:r>
              <a:rPr lang="cs-CZ" sz="2400" dirty="0" err="1" smtClean="0"/>
              <a:t>VaV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PRIMÁRNĚ ENDOGENNÍ SEKTOR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ALE TAKÉ UPGRADING FIREM V RÁMCI GVC POD ZAHRANIČNÍ KONTROLOU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FDI využívající lokální </a:t>
            </a:r>
            <a:r>
              <a:rPr lang="cs-CZ" sz="2400" dirty="0" err="1" smtClean="0"/>
              <a:t>VaV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3200" b="1" dirty="0"/>
              <a:t>VÝZKUMNÉ ORGANIZACE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Transfer technologií</a:t>
            </a:r>
            <a:endParaRPr lang="cs-CZ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SPOLUPRÁCE S APLIKAČNÍ SFÉROU </a:t>
            </a:r>
            <a:endParaRPr lang="cs-CZ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VÝHODOU ORIENTACE NA KET</a:t>
            </a:r>
            <a:r>
              <a:rPr lang="en-US" sz="2400" dirty="0" smtClean="0"/>
              <a:t>s*</a:t>
            </a:r>
            <a:r>
              <a:rPr lang="cs-CZ" sz="2400" dirty="0" smtClean="0"/>
              <a:t> nebo SPOLEČENSKÉ VÝZVY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57737" y="6211669"/>
            <a:ext cx="67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nanotechnology</a:t>
            </a:r>
            <a:r>
              <a:rPr lang="en-US" dirty="0"/>
              <a:t>, micro-</a:t>
            </a:r>
            <a:r>
              <a:rPr lang="en-US" dirty="0" err="1"/>
              <a:t>nanoelectronics</a:t>
            </a:r>
            <a:r>
              <a:rPr lang="en-US" dirty="0"/>
              <a:t>, advanced materials, photonics, industrial biotechnology and advanced manufacturing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476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Kombinace znalostí, expertíz a aplikací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22986" y="1196752"/>
            <a:ext cx="217680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Znalosti, dovednosti, expertízy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-veřejné </a:t>
            </a:r>
            <a:r>
              <a:rPr lang="cs-CZ" dirty="0" err="1" smtClean="0">
                <a:solidFill>
                  <a:schemeClr val="tx1"/>
                </a:solidFill>
              </a:rPr>
              <a:t>VaV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-soukromé </a:t>
            </a:r>
            <a:r>
              <a:rPr lang="cs-CZ" dirty="0" err="1" smtClean="0">
                <a:solidFill>
                  <a:schemeClr val="tx1"/>
                </a:solidFill>
              </a:rPr>
              <a:t>VaV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-excelentní služby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22986" y="3651330"/>
            <a:ext cx="217680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Znalosti, dovednosti, expertízy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-veřejné </a:t>
            </a:r>
            <a:r>
              <a:rPr lang="cs-CZ" dirty="0" err="1" smtClean="0">
                <a:solidFill>
                  <a:schemeClr val="tx1"/>
                </a:solidFill>
              </a:rPr>
              <a:t>VaV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-soukromé </a:t>
            </a:r>
            <a:r>
              <a:rPr lang="cs-CZ" dirty="0" err="1" smtClean="0">
                <a:solidFill>
                  <a:schemeClr val="tx1"/>
                </a:solidFill>
              </a:rPr>
              <a:t>VaV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-excelentní služby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987824" y="17807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+</a:t>
            </a: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059832" y="401137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+</a:t>
            </a:r>
            <a:endParaRPr lang="cs-CZ" sz="3200" b="1" dirty="0"/>
          </a:p>
        </p:txBody>
      </p:sp>
      <p:sp>
        <p:nvSpPr>
          <p:cNvPr id="13" name="Obdélník 12"/>
          <p:cNvSpPr/>
          <p:nvPr/>
        </p:nvSpPr>
        <p:spPr>
          <a:xfrm>
            <a:off x="3635896" y="1196752"/>
            <a:ext cx="217680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Aplikační obory s cílem tržního umístění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629101" y="3658091"/>
            <a:ext cx="217680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Aplikační obory, kde uživatelem je veřejný sektor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Pravá složená závorka 14"/>
          <p:cNvSpPr/>
          <p:nvPr/>
        </p:nvSpPr>
        <p:spPr>
          <a:xfrm rot="5400000">
            <a:off x="2951820" y="2469959"/>
            <a:ext cx="504056" cy="57606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228184" y="3501008"/>
            <a:ext cx="25123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Cílem je netržní umístění</a:t>
            </a:r>
          </a:p>
          <a:p>
            <a:r>
              <a:rPr lang="cs-CZ" dirty="0" smtClean="0"/>
              <a:t>-zdravotnictví</a:t>
            </a:r>
          </a:p>
          <a:p>
            <a:r>
              <a:rPr lang="cs-CZ" dirty="0" smtClean="0"/>
              <a:t>-armáda</a:t>
            </a:r>
          </a:p>
          <a:p>
            <a:r>
              <a:rPr lang="cs-CZ" dirty="0" smtClean="0"/>
              <a:t>-veřejná správa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372200" y="1158336"/>
            <a:ext cx="23900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Cílem je mezinárodně</a:t>
            </a:r>
          </a:p>
          <a:p>
            <a:r>
              <a:rPr lang="cs-CZ" dirty="0" smtClean="0"/>
              <a:t>konkurenceschopné </a:t>
            </a:r>
          </a:p>
          <a:p>
            <a:r>
              <a:rPr lang="cs-CZ" dirty="0" smtClean="0"/>
              <a:t>tržní umístění produktu</a:t>
            </a:r>
          </a:p>
          <a:p>
            <a:r>
              <a:rPr lang="cs-CZ" dirty="0" smtClean="0"/>
              <a:t>…založené na kvalitě, </a:t>
            </a:r>
          </a:p>
          <a:p>
            <a:r>
              <a:rPr lang="cs-CZ" dirty="0" smtClean="0"/>
              <a:t>přidané hodnotě, </a:t>
            </a:r>
          </a:p>
          <a:p>
            <a:r>
              <a:rPr lang="cs-CZ" dirty="0" smtClean="0"/>
              <a:t>nikoliv na nízké ceně…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807760" y="5661248"/>
            <a:ext cx="279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Předpoklad kritické velikosti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36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Struktury RIS3 v krajích</a:t>
            </a: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025181976"/>
              </p:ext>
            </p:extLst>
          </p:nvPr>
        </p:nvGraphicFramePr>
        <p:xfrm>
          <a:off x="395536" y="980728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483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Struktura návrhové části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323850" y="1052736"/>
            <a:ext cx="8424863" cy="4968652"/>
          </a:xfrm>
        </p:spPr>
        <p:txBody>
          <a:bodyPr/>
          <a:lstStyle/>
          <a:p>
            <a:r>
              <a:rPr lang="cs-CZ" b="1" dirty="0"/>
              <a:t>Klíčová oblast změn A: Zvýšení inovační výkonnosti firem</a:t>
            </a:r>
          </a:p>
          <a:p>
            <a:r>
              <a:rPr lang="cs-CZ" dirty="0" smtClean="0"/>
              <a:t>Strategický </a:t>
            </a:r>
            <a:r>
              <a:rPr lang="cs-CZ" dirty="0"/>
              <a:t>cíl A.1. Zvýšit míru podnikatelské aktivity </a:t>
            </a:r>
          </a:p>
          <a:p>
            <a:r>
              <a:rPr lang="cs-CZ" dirty="0"/>
              <a:t>Specifický cíl A.1.1. Zvýšit počet začínajících inovativních firem 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Inkubační a akcelerační </a:t>
            </a:r>
            <a:r>
              <a:rPr lang="cs-CZ" i="1" dirty="0" smtClean="0"/>
              <a:t>aktivity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Poradenství začínajícím podnikatelům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i="1" dirty="0"/>
              <a:t>Popularizační akce – motivace k </a:t>
            </a:r>
            <a:r>
              <a:rPr lang="pt-BR" i="1" dirty="0" smtClean="0"/>
              <a:t>podnikání</a:t>
            </a:r>
            <a:endParaRPr lang="cs-CZ" i="1" dirty="0" smtClean="0"/>
          </a:p>
          <a:p>
            <a:endParaRPr lang="cs-CZ" i="1" dirty="0" smtClean="0"/>
          </a:p>
          <a:p>
            <a:r>
              <a:rPr lang="cs-CZ" dirty="0" smtClean="0"/>
              <a:t>Strategický </a:t>
            </a:r>
            <a:r>
              <a:rPr lang="cs-CZ" dirty="0"/>
              <a:t>cíl A.2. Posílit výzkumné, vývojové a inovační aktivity firem</a:t>
            </a:r>
          </a:p>
          <a:p>
            <a:r>
              <a:rPr lang="cs-CZ" dirty="0"/>
              <a:t>Specifický cíl A.2.1. Zvýšit výzkumnou, vývojovou a inovační aktivitu </a:t>
            </a:r>
            <a:r>
              <a:rPr lang="cs-CZ" dirty="0" smtClean="0"/>
              <a:t>firem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Inovační </a:t>
            </a:r>
            <a:r>
              <a:rPr lang="cs-CZ" i="1" dirty="0" smtClean="0"/>
              <a:t>asistent, Inovační </a:t>
            </a:r>
            <a:r>
              <a:rPr lang="cs-CZ" i="1" dirty="0"/>
              <a:t>vouchery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 smtClean="0"/>
              <a:t>Poradenství </a:t>
            </a:r>
            <a:r>
              <a:rPr lang="cs-CZ" i="1" dirty="0"/>
              <a:t>(dotační, partner-</a:t>
            </a:r>
            <a:r>
              <a:rPr lang="cs-CZ" i="1" dirty="0" err="1"/>
              <a:t>search</a:t>
            </a:r>
            <a:r>
              <a:rPr lang="cs-CZ" i="1" dirty="0" smtClean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Regionální </a:t>
            </a:r>
            <a:r>
              <a:rPr lang="en-US" i="1" dirty="0"/>
              <a:t>Proof of Concept program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xmlns="" val="34929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Struktura návrhové části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323850" y="1052736"/>
            <a:ext cx="8568630" cy="4968652"/>
          </a:xfrm>
        </p:spPr>
        <p:txBody>
          <a:bodyPr/>
          <a:lstStyle/>
          <a:p>
            <a:r>
              <a:rPr lang="cs-CZ" b="1" dirty="0"/>
              <a:t>Klíčová oblast změn B: Excelentní veřejný výzkum pro </a:t>
            </a:r>
            <a:r>
              <a:rPr lang="cs-CZ" b="1" dirty="0" smtClean="0"/>
              <a:t>aplikace</a:t>
            </a:r>
          </a:p>
          <a:p>
            <a:r>
              <a:rPr lang="cs-CZ" dirty="0" smtClean="0"/>
              <a:t>Strategický </a:t>
            </a:r>
            <a:r>
              <a:rPr lang="cs-CZ" dirty="0"/>
              <a:t>cíl B.1. Posílení aplikační výkonnosti výzkumných </a:t>
            </a:r>
            <a:r>
              <a:rPr lang="cs-CZ" dirty="0" smtClean="0"/>
              <a:t>organizací </a:t>
            </a:r>
          </a:p>
          <a:p>
            <a:r>
              <a:rPr lang="cs-CZ" dirty="0"/>
              <a:t>Specifický cíl B.1.1. Posílit relevanci výzkumných a vývojových aktivit výzkumných organizací ve vztahu  k </a:t>
            </a:r>
            <a:r>
              <a:rPr lang="cs-CZ" dirty="0" smtClean="0"/>
              <a:t>aplikacím</a:t>
            </a:r>
          </a:p>
          <a:p>
            <a:r>
              <a:rPr lang="cs-CZ" dirty="0"/>
              <a:t>Specifický cíl B.1.2. Zvýšit míru komercializace výsledků výzkumných organizací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 err="1"/>
              <a:t>Knowledge</a:t>
            </a:r>
            <a:r>
              <a:rPr lang="cs-CZ" i="1" dirty="0"/>
              <a:t> transfer </a:t>
            </a:r>
            <a:r>
              <a:rPr lang="cs-CZ" i="1" dirty="0" err="1" smtClean="0"/>
              <a:t>partnership</a:t>
            </a:r>
            <a:endParaRPr lang="cs-CZ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Mobility studentů a </a:t>
            </a:r>
            <a:r>
              <a:rPr lang="cs-CZ" i="1" dirty="0" smtClean="0"/>
              <a:t>zaměstnanců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 smtClean="0"/>
              <a:t>Podpora </a:t>
            </a:r>
            <a:r>
              <a:rPr lang="pt-BR" i="1" dirty="0" smtClean="0"/>
              <a:t>přípravy</a:t>
            </a:r>
            <a:r>
              <a:rPr lang="cs-CZ" i="1" dirty="0" smtClean="0"/>
              <a:t> </a:t>
            </a:r>
            <a:r>
              <a:rPr lang="pt-BR" i="1" dirty="0" smtClean="0"/>
              <a:t>kolaborativních </a:t>
            </a:r>
            <a:r>
              <a:rPr lang="pt-BR" i="1" dirty="0"/>
              <a:t>VaV projektů </a:t>
            </a:r>
            <a:endParaRPr lang="cs-CZ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Regionální Proof of Concept program </a:t>
            </a:r>
            <a:endParaRPr lang="cs-CZ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Školení na netechnické </a:t>
            </a:r>
            <a:r>
              <a:rPr lang="cs-CZ" i="1" dirty="0" smtClean="0"/>
              <a:t>kompetence, základy podnikání, IPR</a:t>
            </a:r>
            <a:endParaRPr lang="cs-CZ" i="1" dirty="0"/>
          </a:p>
          <a:p>
            <a:pPr>
              <a:buFont typeface="Arial" panose="020B0604020202020204" pitchFamily="34" charset="0"/>
              <a:buChar char="•"/>
            </a:pP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0720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Struktura návrhové části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323850" y="1052736"/>
            <a:ext cx="8424863" cy="4968652"/>
          </a:xfrm>
        </p:spPr>
        <p:txBody>
          <a:bodyPr/>
          <a:lstStyle/>
          <a:p>
            <a:r>
              <a:rPr lang="cs-CZ" b="1" dirty="0"/>
              <a:t>Klíčová oblast změn C: Rozvoj lidských zdrojů pro výzkum, vývoj a inovace </a:t>
            </a:r>
            <a:endParaRPr lang="cs-CZ" b="1" dirty="0" smtClean="0"/>
          </a:p>
          <a:p>
            <a:r>
              <a:rPr lang="cs-CZ" dirty="0" smtClean="0"/>
              <a:t>Strategický </a:t>
            </a:r>
            <a:r>
              <a:rPr lang="cs-CZ" dirty="0"/>
              <a:t>cíl C.1. Zkvalitnit absolventy a pedagogy pro konkurenceschopné </a:t>
            </a:r>
            <a:r>
              <a:rPr lang="cs-CZ" dirty="0" smtClean="0"/>
              <a:t>obory</a:t>
            </a:r>
          </a:p>
          <a:p>
            <a:r>
              <a:rPr lang="cs-CZ" dirty="0"/>
              <a:t>Specifický cíl C.1.1. Posílit kvalitu absolventů ZŠ, SŠ, </a:t>
            </a:r>
            <a:r>
              <a:rPr lang="cs-CZ" dirty="0" smtClean="0"/>
              <a:t>VŠ</a:t>
            </a:r>
          </a:p>
          <a:p>
            <a:r>
              <a:rPr lang="cs-CZ" dirty="0"/>
              <a:t>Specifický cíl C.1.2. Zavést systém péče o talenty na </a:t>
            </a:r>
            <a:r>
              <a:rPr lang="cs-CZ" dirty="0" smtClean="0"/>
              <a:t>ZŠ/SŠ</a:t>
            </a:r>
          </a:p>
          <a:p>
            <a:r>
              <a:rPr lang="cs-CZ" dirty="0"/>
              <a:t>Specifický cíl C.1.3. Posílit kvalitu pedagogů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Stáže/odborné praxe žáků/studentů ve </a:t>
            </a:r>
            <a:r>
              <a:rPr lang="cs-CZ" i="1" dirty="0" smtClean="0"/>
              <a:t>firmách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Letní školy organizované výzkumnými organizacemi nebo </a:t>
            </a:r>
            <a:r>
              <a:rPr lang="cs-CZ" i="1" dirty="0" smtClean="0"/>
              <a:t>firmami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Individuální programy pro </a:t>
            </a:r>
            <a:r>
              <a:rPr lang="cs-CZ" i="1" dirty="0" smtClean="0"/>
              <a:t>talenty / kariérní poradenství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Podpora výuky lidí z </a:t>
            </a:r>
            <a:r>
              <a:rPr lang="cs-CZ" i="1" dirty="0" smtClean="0"/>
              <a:t>praxe / Stáže </a:t>
            </a:r>
            <a:r>
              <a:rPr lang="cs-CZ" i="1" dirty="0"/>
              <a:t>zaměstnanců ve </a:t>
            </a:r>
            <a:r>
              <a:rPr lang="cs-CZ" i="1" dirty="0" smtClean="0"/>
              <a:t>firmách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Zavedení vlastního systému sledování uplatnění absolventů ZŠ, SŠ, VŠ a jeho pravidelné </a:t>
            </a:r>
            <a:r>
              <a:rPr lang="cs-CZ" i="1" dirty="0" smtClean="0"/>
              <a:t>zveřejňování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 smtClean="0"/>
              <a:t>Spolupráce se zaměstnavateli na profilaci absolventů</a:t>
            </a:r>
            <a:endParaRPr lang="cs-CZ" i="1" dirty="0"/>
          </a:p>
          <a:p>
            <a:pPr>
              <a:buFont typeface="Arial" panose="020B0604020202020204" pitchFamily="34" charset="0"/>
              <a:buChar char="•"/>
            </a:pP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4103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RI prezenta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1004</Words>
  <Application>Microsoft Office PowerPoint</Application>
  <PresentationFormat>Předvádění na obrazovce (4:3)</PresentationFormat>
  <Paragraphs>193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CIRI prezentace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wASHEQ</dc:creator>
  <cp:lastModifiedBy>pc</cp:lastModifiedBy>
  <cp:revision>38</cp:revision>
  <dcterms:created xsi:type="dcterms:W3CDTF">2013-06-03T13:39:25Z</dcterms:created>
  <dcterms:modified xsi:type="dcterms:W3CDTF">2014-04-23T08:14:40Z</dcterms:modified>
</cp:coreProperties>
</file>