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3" r:id="rId5"/>
    <p:sldId id="264" r:id="rId6"/>
    <p:sldId id="271" r:id="rId7"/>
    <p:sldId id="272" r:id="rId8"/>
    <p:sldId id="277" r:id="rId9"/>
    <p:sldId id="268" r:id="rId10"/>
    <p:sldId id="278" r:id="rId11"/>
    <p:sldId id="266" r:id="rId12"/>
    <p:sldId id="279" r:id="rId13"/>
    <p:sldId id="273" r:id="rId14"/>
    <p:sldId id="280" r:id="rId15"/>
    <p:sldId id="281" r:id="rId16"/>
    <p:sldId id="267"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63C"/>
    <a:srgbClr val="0000FF"/>
    <a:srgbClr val="0066FF"/>
    <a:srgbClr val="3399FF"/>
    <a:srgbClr val="0099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0" autoAdjust="0"/>
  </p:normalViewPr>
  <p:slideViewPr>
    <p:cSldViewPr>
      <p:cViewPr>
        <p:scale>
          <a:sx n="88" d="100"/>
          <a:sy n="88" d="100"/>
        </p:scale>
        <p:origin x="-128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A8265-2A69-4085-A918-431019995598}" type="doc">
      <dgm:prSet loTypeId="urn:microsoft.com/office/officeart/2005/8/layout/radial6" loCatId="cycle" qsTypeId="urn:microsoft.com/office/officeart/2005/8/quickstyle/simple4" qsCatId="simple" csTypeId="urn:microsoft.com/office/officeart/2005/8/colors/accent2_3" csCatId="accent2" phldr="1"/>
      <dgm:spPr/>
      <dgm:t>
        <a:bodyPr/>
        <a:lstStyle/>
        <a:p>
          <a:endParaRPr lang="ru-RU"/>
        </a:p>
      </dgm:t>
    </dgm:pt>
    <dgm:pt modelId="{C66E2B31-FB8F-44FD-981B-310BC802045A}">
      <dgm:prSet phldrT="[Текст]"/>
      <dgm:spPr/>
      <dgm:t>
        <a:bodyPr/>
        <a:lstStyle/>
        <a:p>
          <a:r>
            <a:rPr lang="en-US" dirty="0" smtClean="0"/>
            <a:t>BIF funds</a:t>
          </a:r>
          <a:endParaRPr lang="ru-RU" dirty="0"/>
        </a:p>
      </dgm:t>
    </dgm:pt>
    <dgm:pt modelId="{4F2FAB1E-C465-4A6A-B585-27E6FF73F612}" type="parTrans" cxnId="{4AE3FED4-A730-4EB9-9EB3-51E1EEC51CD6}">
      <dgm:prSet/>
      <dgm:spPr/>
      <dgm:t>
        <a:bodyPr/>
        <a:lstStyle/>
        <a:p>
          <a:endParaRPr lang="ru-RU"/>
        </a:p>
      </dgm:t>
    </dgm:pt>
    <dgm:pt modelId="{1F232D44-230C-4F72-9378-2F9DFE7CE18D}" type="sibTrans" cxnId="{4AE3FED4-A730-4EB9-9EB3-51E1EEC51CD6}">
      <dgm:prSet/>
      <dgm:spPr/>
      <dgm:t>
        <a:bodyPr/>
        <a:lstStyle/>
        <a:p>
          <a:endParaRPr lang="ru-RU"/>
        </a:p>
      </dgm:t>
    </dgm:pt>
    <dgm:pt modelId="{5398DC74-8FE0-41DA-923B-EB71F4BCF742}">
      <dgm:prSet phldrT="[Текст]"/>
      <dgm:spPr/>
      <dgm:t>
        <a:bodyPr/>
        <a:lstStyle/>
        <a:p>
          <a:r>
            <a:rPr lang="en-US" dirty="0" smtClean="0"/>
            <a:t>Innovative projects</a:t>
          </a:r>
          <a:endParaRPr lang="ru-RU" dirty="0"/>
        </a:p>
      </dgm:t>
    </dgm:pt>
    <dgm:pt modelId="{6C964611-AAE9-4CC2-8C96-E704CE1BDE32}" type="parTrans" cxnId="{CD811961-FAA7-4800-8B42-2A1FE6519915}">
      <dgm:prSet/>
      <dgm:spPr/>
      <dgm:t>
        <a:bodyPr/>
        <a:lstStyle/>
        <a:p>
          <a:endParaRPr lang="ru-RU"/>
        </a:p>
      </dgm:t>
    </dgm:pt>
    <dgm:pt modelId="{384AC2D8-CF32-40DE-B3EC-B52887FCD8DF}" type="sibTrans" cxnId="{CD811961-FAA7-4800-8B42-2A1FE6519915}">
      <dgm:prSet/>
      <dgm:spPr/>
      <dgm:t>
        <a:bodyPr/>
        <a:lstStyle/>
        <a:p>
          <a:endParaRPr lang="ru-RU"/>
        </a:p>
      </dgm:t>
    </dgm:pt>
    <dgm:pt modelId="{72513FCC-6CDF-416A-A1EA-B6191643DA40}">
      <dgm:prSet phldrT="[Текст]"/>
      <dgm:spPr/>
      <dgm:t>
        <a:bodyPr/>
        <a:lstStyle/>
        <a:p>
          <a:r>
            <a:rPr lang="en-US" dirty="0" smtClean="0"/>
            <a:t>Setting up and mastering of a production</a:t>
          </a:r>
          <a:endParaRPr lang="ru-RU" dirty="0"/>
        </a:p>
      </dgm:t>
    </dgm:pt>
    <dgm:pt modelId="{A2A7C856-6BA3-4590-AAA3-983158264844}" type="parTrans" cxnId="{8A5AC1DD-285A-4645-A38E-D0FB800953F8}">
      <dgm:prSet/>
      <dgm:spPr/>
      <dgm:t>
        <a:bodyPr/>
        <a:lstStyle/>
        <a:p>
          <a:endParaRPr lang="ru-RU"/>
        </a:p>
      </dgm:t>
    </dgm:pt>
    <dgm:pt modelId="{9B776082-1F53-43C5-AAD1-4080B1D4EB6B}" type="sibTrans" cxnId="{8A5AC1DD-285A-4645-A38E-D0FB800953F8}">
      <dgm:prSet/>
      <dgm:spPr/>
      <dgm:t>
        <a:bodyPr/>
        <a:lstStyle/>
        <a:p>
          <a:endParaRPr lang="ru-RU"/>
        </a:p>
      </dgm:t>
    </dgm:pt>
    <dgm:pt modelId="{BF68C6AB-BF6B-426F-8010-F6F85F77BA17}">
      <dgm:prSet phldrT="[Текст]"/>
      <dgm:spPr/>
      <dgm:t>
        <a:bodyPr/>
        <a:lstStyle/>
        <a:p>
          <a:r>
            <a:rPr lang="en-US" dirty="0" smtClean="0"/>
            <a:t>Venture projects</a:t>
          </a:r>
          <a:endParaRPr lang="ru-RU" dirty="0"/>
        </a:p>
      </dgm:t>
    </dgm:pt>
    <dgm:pt modelId="{55B6BB2F-B7DD-48A7-800F-2AE8A95BF785}" type="parTrans" cxnId="{C8CEFF37-A8A8-426E-BC4D-1A2310E7512E}">
      <dgm:prSet/>
      <dgm:spPr/>
      <dgm:t>
        <a:bodyPr/>
        <a:lstStyle/>
        <a:p>
          <a:endParaRPr lang="ru-RU"/>
        </a:p>
      </dgm:t>
    </dgm:pt>
    <dgm:pt modelId="{764CFAD7-E4A9-4EDC-9F06-FF214EB4E952}" type="sibTrans" cxnId="{C8CEFF37-A8A8-426E-BC4D-1A2310E7512E}">
      <dgm:prSet/>
      <dgm:spPr/>
      <dgm:t>
        <a:bodyPr/>
        <a:lstStyle/>
        <a:p>
          <a:endParaRPr lang="ru-RU"/>
        </a:p>
      </dgm:t>
    </dgm:pt>
    <dgm:pt modelId="{D9CAF06D-39FB-416D-A1D5-768337F23081}">
      <dgm:prSet phldrT="[Текст]"/>
      <dgm:spPr/>
      <dgm:t>
        <a:bodyPr/>
        <a:lstStyle/>
        <a:p>
          <a:r>
            <a:rPr lang="en-US" dirty="0" smtClean="0"/>
            <a:t>Vouchers and grants</a:t>
          </a:r>
          <a:endParaRPr lang="ru-RU" dirty="0"/>
        </a:p>
      </dgm:t>
    </dgm:pt>
    <dgm:pt modelId="{4E081E43-2D48-427A-A3E5-1DEED8EA6932}" type="parTrans" cxnId="{0790D6C9-44E2-4191-928C-EFD1A3371DD6}">
      <dgm:prSet/>
      <dgm:spPr/>
      <dgm:t>
        <a:bodyPr/>
        <a:lstStyle/>
        <a:p>
          <a:endParaRPr lang="ru-RU"/>
        </a:p>
      </dgm:t>
    </dgm:pt>
    <dgm:pt modelId="{217146F1-5DED-4EAB-BCFA-BE2692FA88DF}" type="sibTrans" cxnId="{0790D6C9-44E2-4191-928C-EFD1A3371DD6}">
      <dgm:prSet/>
      <dgm:spPr/>
      <dgm:t>
        <a:bodyPr/>
        <a:lstStyle/>
        <a:p>
          <a:endParaRPr lang="ru-RU"/>
        </a:p>
      </dgm:t>
    </dgm:pt>
    <dgm:pt modelId="{82DE2DB7-A8D9-4A28-B8A1-57C0AC86AA26}" type="pres">
      <dgm:prSet presAssocID="{986A8265-2A69-4085-A918-431019995598}" presName="Name0" presStyleCnt="0">
        <dgm:presLayoutVars>
          <dgm:chMax val="1"/>
          <dgm:dir/>
          <dgm:animLvl val="ctr"/>
          <dgm:resizeHandles val="exact"/>
        </dgm:presLayoutVars>
      </dgm:prSet>
      <dgm:spPr/>
      <dgm:t>
        <a:bodyPr/>
        <a:lstStyle/>
        <a:p>
          <a:endParaRPr lang="ru-RU"/>
        </a:p>
      </dgm:t>
    </dgm:pt>
    <dgm:pt modelId="{BC5501FB-0C1B-4D95-A8BF-D33C1C00905E}" type="pres">
      <dgm:prSet presAssocID="{C66E2B31-FB8F-44FD-981B-310BC802045A}" presName="centerShape" presStyleLbl="node0" presStyleIdx="0" presStyleCnt="1" custScaleX="145709" custScaleY="118024"/>
      <dgm:spPr/>
      <dgm:t>
        <a:bodyPr/>
        <a:lstStyle/>
        <a:p>
          <a:endParaRPr lang="ru-RU"/>
        </a:p>
      </dgm:t>
    </dgm:pt>
    <dgm:pt modelId="{6EAA8EEF-FF38-45ED-BC5D-B5D43798408B}" type="pres">
      <dgm:prSet presAssocID="{5398DC74-8FE0-41DA-923B-EB71F4BCF742}" presName="node" presStyleLbl="node1" presStyleIdx="0" presStyleCnt="4" custScaleX="265379" custScaleY="128805">
        <dgm:presLayoutVars>
          <dgm:bulletEnabled val="1"/>
        </dgm:presLayoutVars>
      </dgm:prSet>
      <dgm:spPr/>
      <dgm:t>
        <a:bodyPr/>
        <a:lstStyle/>
        <a:p>
          <a:endParaRPr lang="ru-RU"/>
        </a:p>
      </dgm:t>
    </dgm:pt>
    <dgm:pt modelId="{060982F5-5055-474E-A14A-7EE727E162D9}" type="pres">
      <dgm:prSet presAssocID="{5398DC74-8FE0-41DA-923B-EB71F4BCF742}" presName="dummy" presStyleCnt="0"/>
      <dgm:spPr/>
    </dgm:pt>
    <dgm:pt modelId="{902DB1BF-5066-462D-8E71-285A2C7BAE4A}" type="pres">
      <dgm:prSet presAssocID="{384AC2D8-CF32-40DE-B3EC-B52887FCD8DF}" presName="sibTrans" presStyleLbl="sibTrans2D1" presStyleIdx="0" presStyleCnt="4"/>
      <dgm:spPr/>
      <dgm:t>
        <a:bodyPr/>
        <a:lstStyle/>
        <a:p>
          <a:endParaRPr lang="ru-RU"/>
        </a:p>
      </dgm:t>
    </dgm:pt>
    <dgm:pt modelId="{042CBC00-3C46-405A-9080-8717361A7016}" type="pres">
      <dgm:prSet presAssocID="{72513FCC-6CDF-416A-A1EA-B6191643DA40}" presName="node" presStyleLbl="node1" presStyleIdx="1" presStyleCnt="4" custScaleX="255929" custRadScaleRad="157868" custRadScaleInc="-9928">
        <dgm:presLayoutVars>
          <dgm:bulletEnabled val="1"/>
        </dgm:presLayoutVars>
      </dgm:prSet>
      <dgm:spPr/>
      <dgm:t>
        <a:bodyPr/>
        <a:lstStyle/>
        <a:p>
          <a:endParaRPr lang="ru-RU"/>
        </a:p>
      </dgm:t>
    </dgm:pt>
    <dgm:pt modelId="{242D8524-1A84-4940-9200-93C17C42196D}" type="pres">
      <dgm:prSet presAssocID="{72513FCC-6CDF-416A-A1EA-B6191643DA40}" presName="dummy" presStyleCnt="0"/>
      <dgm:spPr/>
    </dgm:pt>
    <dgm:pt modelId="{6D2A419F-5912-4838-9995-8DE2F50B56E9}" type="pres">
      <dgm:prSet presAssocID="{9B776082-1F53-43C5-AAD1-4080B1D4EB6B}" presName="sibTrans" presStyleLbl="sibTrans2D1" presStyleIdx="1" presStyleCnt="4"/>
      <dgm:spPr/>
      <dgm:t>
        <a:bodyPr/>
        <a:lstStyle/>
        <a:p>
          <a:endParaRPr lang="ru-RU"/>
        </a:p>
      </dgm:t>
    </dgm:pt>
    <dgm:pt modelId="{8F8E56EB-82F9-40CF-9C03-DB437D5C27AE}" type="pres">
      <dgm:prSet presAssocID="{BF68C6AB-BF6B-426F-8010-F6F85F77BA17}" presName="node" presStyleLbl="node1" presStyleIdx="2" presStyleCnt="4" custScaleX="261115" custScaleY="127283">
        <dgm:presLayoutVars>
          <dgm:bulletEnabled val="1"/>
        </dgm:presLayoutVars>
      </dgm:prSet>
      <dgm:spPr/>
      <dgm:t>
        <a:bodyPr/>
        <a:lstStyle/>
        <a:p>
          <a:endParaRPr lang="ru-RU"/>
        </a:p>
      </dgm:t>
    </dgm:pt>
    <dgm:pt modelId="{CC3D5DB7-389F-4468-AD16-4719225854CC}" type="pres">
      <dgm:prSet presAssocID="{BF68C6AB-BF6B-426F-8010-F6F85F77BA17}" presName="dummy" presStyleCnt="0"/>
      <dgm:spPr/>
    </dgm:pt>
    <dgm:pt modelId="{68C0EA27-0EB0-4C93-BEC7-B6A965D61A90}" type="pres">
      <dgm:prSet presAssocID="{764CFAD7-E4A9-4EDC-9F06-FF214EB4E952}" presName="sibTrans" presStyleLbl="sibTrans2D1" presStyleIdx="2" presStyleCnt="4"/>
      <dgm:spPr/>
      <dgm:t>
        <a:bodyPr/>
        <a:lstStyle/>
        <a:p>
          <a:endParaRPr lang="ru-RU"/>
        </a:p>
      </dgm:t>
    </dgm:pt>
    <dgm:pt modelId="{A84BCBAF-F89F-4B04-B84D-2E90FB1C8744}" type="pres">
      <dgm:prSet presAssocID="{D9CAF06D-39FB-416D-A1D5-768337F23081}" presName="node" presStyleLbl="node1" presStyleIdx="3" presStyleCnt="4" custScaleX="240186" custRadScaleRad="146691" custRadScaleInc="3055">
        <dgm:presLayoutVars>
          <dgm:bulletEnabled val="1"/>
        </dgm:presLayoutVars>
      </dgm:prSet>
      <dgm:spPr/>
      <dgm:t>
        <a:bodyPr/>
        <a:lstStyle/>
        <a:p>
          <a:endParaRPr lang="ru-RU"/>
        </a:p>
      </dgm:t>
    </dgm:pt>
    <dgm:pt modelId="{F3484343-B529-41CC-9629-A59FBD79548F}" type="pres">
      <dgm:prSet presAssocID="{D9CAF06D-39FB-416D-A1D5-768337F23081}" presName="dummy" presStyleCnt="0"/>
      <dgm:spPr/>
    </dgm:pt>
    <dgm:pt modelId="{10C7B189-4CF7-4B3C-B586-3E561F141CEE}" type="pres">
      <dgm:prSet presAssocID="{217146F1-5DED-4EAB-BCFA-BE2692FA88DF}" presName="sibTrans" presStyleLbl="sibTrans2D1" presStyleIdx="3" presStyleCnt="4"/>
      <dgm:spPr/>
      <dgm:t>
        <a:bodyPr/>
        <a:lstStyle/>
        <a:p>
          <a:endParaRPr lang="ru-RU"/>
        </a:p>
      </dgm:t>
    </dgm:pt>
  </dgm:ptLst>
  <dgm:cxnLst>
    <dgm:cxn modelId="{CD811961-FAA7-4800-8B42-2A1FE6519915}" srcId="{C66E2B31-FB8F-44FD-981B-310BC802045A}" destId="{5398DC74-8FE0-41DA-923B-EB71F4BCF742}" srcOrd="0" destOrd="0" parTransId="{6C964611-AAE9-4CC2-8C96-E704CE1BDE32}" sibTransId="{384AC2D8-CF32-40DE-B3EC-B52887FCD8DF}"/>
    <dgm:cxn modelId="{94635D0B-3043-4CFD-AD48-0311A67651F9}" type="presOf" srcId="{C66E2B31-FB8F-44FD-981B-310BC802045A}" destId="{BC5501FB-0C1B-4D95-A8BF-D33C1C00905E}" srcOrd="0" destOrd="0" presId="urn:microsoft.com/office/officeart/2005/8/layout/radial6"/>
    <dgm:cxn modelId="{5A5EC76F-CD40-4270-96F0-87D4995D606E}" type="presOf" srcId="{5398DC74-8FE0-41DA-923B-EB71F4BCF742}" destId="{6EAA8EEF-FF38-45ED-BC5D-B5D43798408B}" srcOrd="0" destOrd="0" presId="urn:microsoft.com/office/officeart/2005/8/layout/radial6"/>
    <dgm:cxn modelId="{CEF079E4-78D1-4B97-B913-FCDA2A0D55A1}" type="presOf" srcId="{D9CAF06D-39FB-416D-A1D5-768337F23081}" destId="{A84BCBAF-F89F-4B04-B84D-2E90FB1C8744}" srcOrd="0" destOrd="0" presId="urn:microsoft.com/office/officeart/2005/8/layout/radial6"/>
    <dgm:cxn modelId="{15A4D628-F26D-4AAA-8906-5781EE1E147F}" type="presOf" srcId="{BF68C6AB-BF6B-426F-8010-F6F85F77BA17}" destId="{8F8E56EB-82F9-40CF-9C03-DB437D5C27AE}" srcOrd="0" destOrd="0" presId="urn:microsoft.com/office/officeart/2005/8/layout/radial6"/>
    <dgm:cxn modelId="{CB326B3F-FACF-4046-AB6F-A29B650131C1}" type="presOf" srcId="{217146F1-5DED-4EAB-BCFA-BE2692FA88DF}" destId="{10C7B189-4CF7-4B3C-B586-3E561F141CEE}" srcOrd="0" destOrd="0" presId="urn:microsoft.com/office/officeart/2005/8/layout/radial6"/>
    <dgm:cxn modelId="{0790D6C9-44E2-4191-928C-EFD1A3371DD6}" srcId="{C66E2B31-FB8F-44FD-981B-310BC802045A}" destId="{D9CAF06D-39FB-416D-A1D5-768337F23081}" srcOrd="3" destOrd="0" parTransId="{4E081E43-2D48-427A-A3E5-1DEED8EA6932}" sibTransId="{217146F1-5DED-4EAB-BCFA-BE2692FA88DF}"/>
    <dgm:cxn modelId="{6C2C7E09-9B02-486B-A454-EE82CBE26371}" type="presOf" srcId="{986A8265-2A69-4085-A918-431019995598}" destId="{82DE2DB7-A8D9-4A28-B8A1-57C0AC86AA26}" srcOrd="0" destOrd="0" presId="urn:microsoft.com/office/officeart/2005/8/layout/radial6"/>
    <dgm:cxn modelId="{4B34B160-CB9A-4C52-9D1C-E36520091479}" type="presOf" srcId="{764CFAD7-E4A9-4EDC-9F06-FF214EB4E952}" destId="{68C0EA27-0EB0-4C93-BEC7-B6A965D61A90}" srcOrd="0" destOrd="0" presId="urn:microsoft.com/office/officeart/2005/8/layout/radial6"/>
    <dgm:cxn modelId="{C8CEFF37-A8A8-426E-BC4D-1A2310E7512E}" srcId="{C66E2B31-FB8F-44FD-981B-310BC802045A}" destId="{BF68C6AB-BF6B-426F-8010-F6F85F77BA17}" srcOrd="2" destOrd="0" parTransId="{55B6BB2F-B7DD-48A7-800F-2AE8A95BF785}" sibTransId="{764CFAD7-E4A9-4EDC-9F06-FF214EB4E952}"/>
    <dgm:cxn modelId="{69485DFC-A6FF-4346-98A3-3D488159323D}" type="presOf" srcId="{9B776082-1F53-43C5-AAD1-4080B1D4EB6B}" destId="{6D2A419F-5912-4838-9995-8DE2F50B56E9}" srcOrd="0" destOrd="0" presId="urn:microsoft.com/office/officeart/2005/8/layout/radial6"/>
    <dgm:cxn modelId="{8A5AC1DD-285A-4645-A38E-D0FB800953F8}" srcId="{C66E2B31-FB8F-44FD-981B-310BC802045A}" destId="{72513FCC-6CDF-416A-A1EA-B6191643DA40}" srcOrd="1" destOrd="0" parTransId="{A2A7C856-6BA3-4590-AAA3-983158264844}" sibTransId="{9B776082-1F53-43C5-AAD1-4080B1D4EB6B}"/>
    <dgm:cxn modelId="{3100260D-1DA4-4349-8180-06F10E68CB0A}" type="presOf" srcId="{72513FCC-6CDF-416A-A1EA-B6191643DA40}" destId="{042CBC00-3C46-405A-9080-8717361A7016}" srcOrd="0" destOrd="0" presId="urn:microsoft.com/office/officeart/2005/8/layout/radial6"/>
    <dgm:cxn modelId="{4AE3FED4-A730-4EB9-9EB3-51E1EEC51CD6}" srcId="{986A8265-2A69-4085-A918-431019995598}" destId="{C66E2B31-FB8F-44FD-981B-310BC802045A}" srcOrd="0" destOrd="0" parTransId="{4F2FAB1E-C465-4A6A-B585-27E6FF73F612}" sibTransId="{1F232D44-230C-4F72-9378-2F9DFE7CE18D}"/>
    <dgm:cxn modelId="{2F81A82B-C5B6-40E6-8A3B-DF736955E5A5}" type="presOf" srcId="{384AC2D8-CF32-40DE-B3EC-B52887FCD8DF}" destId="{902DB1BF-5066-462D-8E71-285A2C7BAE4A}" srcOrd="0" destOrd="0" presId="urn:microsoft.com/office/officeart/2005/8/layout/radial6"/>
    <dgm:cxn modelId="{DA6AE132-122B-42FA-918D-F035E30B4C2D}" type="presParOf" srcId="{82DE2DB7-A8D9-4A28-B8A1-57C0AC86AA26}" destId="{BC5501FB-0C1B-4D95-A8BF-D33C1C00905E}" srcOrd="0" destOrd="0" presId="urn:microsoft.com/office/officeart/2005/8/layout/radial6"/>
    <dgm:cxn modelId="{0EC54378-1556-4A1B-B9E5-30EEA14C4E55}" type="presParOf" srcId="{82DE2DB7-A8D9-4A28-B8A1-57C0AC86AA26}" destId="{6EAA8EEF-FF38-45ED-BC5D-B5D43798408B}" srcOrd="1" destOrd="0" presId="urn:microsoft.com/office/officeart/2005/8/layout/radial6"/>
    <dgm:cxn modelId="{ED6B1892-9C30-4A51-A284-EF7FCFF6F68E}" type="presParOf" srcId="{82DE2DB7-A8D9-4A28-B8A1-57C0AC86AA26}" destId="{060982F5-5055-474E-A14A-7EE727E162D9}" srcOrd="2" destOrd="0" presId="urn:microsoft.com/office/officeart/2005/8/layout/radial6"/>
    <dgm:cxn modelId="{E205DEDB-4EFE-47B3-A30A-073C99CF11E5}" type="presParOf" srcId="{82DE2DB7-A8D9-4A28-B8A1-57C0AC86AA26}" destId="{902DB1BF-5066-462D-8E71-285A2C7BAE4A}" srcOrd="3" destOrd="0" presId="urn:microsoft.com/office/officeart/2005/8/layout/radial6"/>
    <dgm:cxn modelId="{2DBA1565-FE14-4DCF-9D29-A44D94445BA3}" type="presParOf" srcId="{82DE2DB7-A8D9-4A28-B8A1-57C0AC86AA26}" destId="{042CBC00-3C46-405A-9080-8717361A7016}" srcOrd="4" destOrd="0" presId="urn:microsoft.com/office/officeart/2005/8/layout/radial6"/>
    <dgm:cxn modelId="{F2C8A858-3DFD-4CB5-A201-222E7D15AB3D}" type="presParOf" srcId="{82DE2DB7-A8D9-4A28-B8A1-57C0AC86AA26}" destId="{242D8524-1A84-4940-9200-93C17C42196D}" srcOrd="5" destOrd="0" presId="urn:microsoft.com/office/officeart/2005/8/layout/radial6"/>
    <dgm:cxn modelId="{6748F757-ED21-45C5-B26C-ECE17C7F4566}" type="presParOf" srcId="{82DE2DB7-A8D9-4A28-B8A1-57C0AC86AA26}" destId="{6D2A419F-5912-4838-9995-8DE2F50B56E9}" srcOrd="6" destOrd="0" presId="urn:microsoft.com/office/officeart/2005/8/layout/radial6"/>
    <dgm:cxn modelId="{9FCF7EBD-5B06-421C-BC1E-39975E48DDF2}" type="presParOf" srcId="{82DE2DB7-A8D9-4A28-B8A1-57C0AC86AA26}" destId="{8F8E56EB-82F9-40CF-9C03-DB437D5C27AE}" srcOrd="7" destOrd="0" presId="urn:microsoft.com/office/officeart/2005/8/layout/radial6"/>
    <dgm:cxn modelId="{86B092B8-FEFF-453A-AA05-D33FF5CCD825}" type="presParOf" srcId="{82DE2DB7-A8D9-4A28-B8A1-57C0AC86AA26}" destId="{CC3D5DB7-389F-4468-AD16-4719225854CC}" srcOrd="8" destOrd="0" presId="urn:microsoft.com/office/officeart/2005/8/layout/radial6"/>
    <dgm:cxn modelId="{5FE94FFE-BE60-4D3D-A516-6C4B42688707}" type="presParOf" srcId="{82DE2DB7-A8D9-4A28-B8A1-57C0AC86AA26}" destId="{68C0EA27-0EB0-4C93-BEC7-B6A965D61A90}" srcOrd="9" destOrd="0" presId="urn:microsoft.com/office/officeart/2005/8/layout/radial6"/>
    <dgm:cxn modelId="{C8396973-668D-4ADC-8E04-6D24C2B035E3}" type="presParOf" srcId="{82DE2DB7-A8D9-4A28-B8A1-57C0AC86AA26}" destId="{A84BCBAF-F89F-4B04-B84D-2E90FB1C8744}" srcOrd="10" destOrd="0" presId="urn:microsoft.com/office/officeart/2005/8/layout/radial6"/>
    <dgm:cxn modelId="{C90380BF-8E2F-4495-A456-F4DEDE445C18}" type="presParOf" srcId="{82DE2DB7-A8D9-4A28-B8A1-57C0AC86AA26}" destId="{F3484343-B529-41CC-9629-A59FBD79548F}" srcOrd="11" destOrd="0" presId="urn:microsoft.com/office/officeart/2005/8/layout/radial6"/>
    <dgm:cxn modelId="{4BD147DF-5618-4FC4-932A-E013E465F018}" type="presParOf" srcId="{82DE2DB7-A8D9-4A28-B8A1-57C0AC86AA26}" destId="{10C7B189-4CF7-4B3C-B586-3E561F141CE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7B189-4CF7-4B3C-B586-3E561F141CEE}">
      <dsp:nvSpPr>
        <dsp:cNvPr id="0" name=""/>
        <dsp:cNvSpPr/>
      </dsp:nvSpPr>
      <dsp:spPr>
        <a:xfrm>
          <a:off x="1263099" y="480372"/>
          <a:ext cx="3363248" cy="3363248"/>
        </a:xfrm>
        <a:prstGeom prst="blockArc">
          <a:avLst>
            <a:gd name="adj1" fmla="val 10820155"/>
            <a:gd name="adj2" fmla="val 16845942"/>
            <a:gd name="adj3" fmla="val 4642"/>
          </a:avLst>
        </a:prstGeom>
        <a:gradFill rotWithShape="0">
          <a:gsLst>
            <a:gs pos="0">
              <a:schemeClr val="accent2">
                <a:shade val="90000"/>
                <a:hueOff val="0"/>
                <a:satOff val="-27650"/>
                <a:lumOff val="29667"/>
                <a:alphaOff val="0"/>
                <a:shade val="51000"/>
                <a:satMod val="130000"/>
              </a:schemeClr>
            </a:gs>
            <a:gs pos="80000">
              <a:schemeClr val="accent2">
                <a:shade val="90000"/>
                <a:hueOff val="0"/>
                <a:satOff val="-27650"/>
                <a:lumOff val="29667"/>
                <a:alphaOff val="0"/>
                <a:shade val="93000"/>
                <a:satMod val="130000"/>
              </a:schemeClr>
            </a:gs>
            <a:gs pos="100000">
              <a:schemeClr val="accent2">
                <a:shade val="90000"/>
                <a:hueOff val="0"/>
                <a:satOff val="-27650"/>
                <a:lumOff val="296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C0EA27-0EB0-4C93-BEC7-B6A965D61A90}">
      <dsp:nvSpPr>
        <dsp:cNvPr id="0" name=""/>
        <dsp:cNvSpPr/>
      </dsp:nvSpPr>
      <dsp:spPr>
        <a:xfrm>
          <a:off x="1261731" y="538454"/>
          <a:ext cx="3363248" cy="3363248"/>
        </a:xfrm>
        <a:prstGeom prst="blockArc">
          <a:avLst>
            <a:gd name="adj1" fmla="val 4751143"/>
            <a:gd name="adj2" fmla="val 10941755"/>
            <a:gd name="adj3" fmla="val 4642"/>
          </a:avLst>
        </a:prstGeom>
        <a:gradFill rotWithShape="0">
          <a:gsLst>
            <a:gs pos="0">
              <a:schemeClr val="accent2">
                <a:shade val="90000"/>
                <a:hueOff val="0"/>
                <a:satOff val="-18433"/>
                <a:lumOff val="19778"/>
                <a:alphaOff val="0"/>
                <a:shade val="51000"/>
                <a:satMod val="130000"/>
              </a:schemeClr>
            </a:gs>
            <a:gs pos="80000">
              <a:schemeClr val="accent2">
                <a:shade val="90000"/>
                <a:hueOff val="0"/>
                <a:satOff val="-18433"/>
                <a:lumOff val="19778"/>
                <a:alphaOff val="0"/>
                <a:shade val="93000"/>
                <a:satMod val="130000"/>
              </a:schemeClr>
            </a:gs>
            <a:gs pos="100000">
              <a:schemeClr val="accent2">
                <a:shade val="90000"/>
                <a:hueOff val="0"/>
                <a:satOff val="-18433"/>
                <a:lumOff val="197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2A419F-5912-4838-9995-8DE2F50B56E9}">
      <dsp:nvSpPr>
        <dsp:cNvPr id="0" name=""/>
        <dsp:cNvSpPr/>
      </dsp:nvSpPr>
      <dsp:spPr>
        <a:xfrm>
          <a:off x="1885054" y="539795"/>
          <a:ext cx="3363248" cy="3363248"/>
        </a:xfrm>
        <a:prstGeom prst="blockArc">
          <a:avLst>
            <a:gd name="adj1" fmla="val 21253566"/>
            <a:gd name="adj2" fmla="val 6063644"/>
            <a:gd name="adj3" fmla="val 4642"/>
          </a:avLst>
        </a:prstGeom>
        <a:gradFill rotWithShape="0">
          <a:gsLst>
            <a:gs pos="0">
              <a:schemeClr val="accent2">
                <a:shade val="90000"/>
                <a:hueOff val="0"/>
                <a:satOff val="-9217"/>
                <a:lumOff val="9889"/>
                <a:alphaOff val="0"/>
                <a:shade val="51000"/>
                <a:satMod val="130000"/>
              </a:schemeClr>
            </a:gs>
            <a:gs pos="80000">
              <a:schemeClr val="accent2">
                <a:shade val="90000"/>
                <a:hueOff val="0"/>
                <a:satOff val="-9217"/>
                <a:lumOff val="9889"/>
                <a:alphaOff val="0"/>
                <a:shade val="93000"/>
                <a:satMod val="130000"/>
              </a:schemeClr>
            </a:gs>
            <a:gs pos="100000">
              <a:schemeClr val="accent2">
                <a:shade val="90000"/>
                <a:hueOff val="0"/>
                <a:satOff val="-9217"/>
                <a:lumOff val="9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2DB1BF-5066-462D-8E71-285A2C7BAE4A}">
      <dsp:nvSpPr>
        <dsp:cNvPr id="0" name=""/>
        <dsp:cNvSpPr/>
      </dsp:nvSpPr>
      <dsp:spPr>
        <a:xfrm>
          <a:off x="1880092" y="479733"/>
          <a:ext cx="3363248" cy="3363248"/>
        </a:xfrm>
        <a:prstGeom prst="blockArc">
          <a:avLst>
            <a:gd name="adj1" fmla="val 15546934"/>
            <a:gd name="adj2" fmla="val 21379705"/>
            <a:gd name="adj3" fmla="val 4642"/>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5501FB-0C1B-4D95-A8BF-D33C1C00905E}">
      <dsp:nvSpPr>
        <dsp:cNvPr id="0" name=""/>
        <dsp:cNvSpPr/>
      </dsp:nvSpPr>
      <dsp:spPr>
        <a:xfrm>
          <a:off x="2123037" y="1276815"/>
          <a:ext cx="2257021" cy="1828183"/>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BIF funds</a:t>
          </a:r>
          <a:endParaRPr lang="ru-RU" sz="4400" kern="1200" dirty="0"/>
        </a:p>
      </dsp:txBody>
      <dsp:txXfrm>
        <a:off x="2453570" y="1544546"/>
        <a:ext cx="1595955" cy="1292721"/>
      </dsp:txXfrm>
    </dsp:sp>
    <dsp:sp modelId="{6EAA8EEF-FF38-45ED-BC5D-B5D43798408B}">
      <dsp:nvSpPr>
        <dsp:cNvPr id="0" name=""/>
        <dsp:cNvSpPr/>
      </dsp:nvSpPr>
      <dsp:spPr>
        <a:xfrm>
          <a:off x="1812802" y="-149995"/>
          <a:ext cx="2877491" cy="1396626"/>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Innovative projects</a:t>
          </a:r>
          <a:endParaRPr lang="ru-RU" sz="1800" kern="1200" dirty="0"/>
        </a:p>
      </dsp:txBody>
      <dsp:txXfrm>
        <a:off x="2234201" y="54536"/>
        <a:ext cx="2034693" cy="987564"/>
      </dsp:txXfrm>
    </dsp:sp>
    <dsp:sp modelId="{042CBC00-3C46-405A-9080-8717361A7016}">
      <dsp:nvSpPr>
        <dsp:cNvPr id="0" name=""/>
        <dsp:cNvSpPr/>
      </dsp:nvSpPr>
      <dsp:spPr>
        <a:xfrm>
          <a:off x="3813421" y="1514022"/>
          <a:ext cx="2775025" cy="1084294"/>
        </a:xfrm>
        <a:prstGeom prst="ellipse">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Setting up and mastering of a production</a:t>
          </a:r>
          <a:endParaRPr lang="ru-RU" sz="1800" kern="1200" dirty="0"/>
        </a:p>
      </dsp:txBody>
      <dsp:txXfrm>
        <a:off x="4219814" y="1672813"/>
        <a:ext cx="1962239" cy="766712"/>
      </dsp:txXfrm>
    </dsp:sp>
    <dsp:sp modelId="{8F8E56EB-82F9-40CF-9C03-DB437D5C27AE}">
      <dsp:nvSpPr>
        <dsp:cNvPr id="0" name=""/>
        <dsp:cNvSpPr/>
      </dsp:nvSpPr>
      <dsp:spPr>
        <a:xfrm>
          <a:off x="1835919" y="3143435"/>
          <a:ext cx="2831256" cy="1380123"/>
        </a:xfrm>
        <a:prstGeom prst="ellipse">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Venture projects</a:t>
          </a:r>
          <a:endParaRPr lang="ru-RU" sz="1800" kern="1200" dirty="0"/>
        </a:p>
      </dsp:txBody>
      <dsp:txXfrm>
        <a:off x="2250547" y="3345549"/>
        <a:ext cx="2002000" cy="975895"/>
      </dsp:txXfrm>
    </dsp:sp>
    <dsp:sp modelId="{A84BCBAF-F89F-4B04-B84D-2E90FB1C8744}">
      <dsp:nvSpPr>
        <dsp:cNvPr id="0" name=""/>
        <dsp:cNvSpPr/>
      </dsp:nvSpPr>
      <dsp:spPr>
        <a:xfrm>
          <a:off x="0" y="1610218"/>
          <a:ext cx="2604324" cy="1084294"/>
        </a:xfrm>
        <a:prstGeom prst="ellipse">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Vouchers and grants</a:t>
          </a:r>
          <a:endParaRPr lang="ru-RU" sz="1800" kern="1200" dirty="0"/>
        </a:p>
      </dsp:txBody>
      <dsp:txXfrm>
        <a:off x="381394" y="1769009"/>
        <a:ext cx="1841536" cy="7667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9339BE-B428-4947-B3C8-EF5C8C9FDD34}" type="slidenum">
              <a:rPr lang="ru-RU"/>
              <a:pPr>
                <a:defRPr/>
              </a:pPr>
              <a:t>‹#›</a:t>
            </a:fld>
            <a:endParaRPr lang="ru-RU"/>
          </a:p>
        </p:txBody>
      </p:sp>
    </p:spTree>
    <p:extLst>
      <p:ext uri="{BB962C8B-B14F-4D97-AF65-F5344CB8AC3E}">
        <p14:creationId xmlns:p14="http://schemas.microsoft.com/office/powerpoint/2010/main" val="160585401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8358117-5071-40AD-A591-1875FF0B41BE}" type="slidenum">
              <a:rPr lang="ru-RU"/>
              <a:pPr>
                <a:defRPr/>
              </a:pPr>
              <a:t>‹#›</a:t>
            </a:fld>
            <a:endParaRPr lang="ru-RU"/>
          </a:p>
        </p:txBody>
      </p:sp>
    </p:spTree>
    <p:extLst>
      <p:ext uri="{BB962C8B-B14F-4D97-AF65-F5344CB8AC3E}">
        <p14:creationId xmlns:p14="http://schemas.microsoft.com/office/powerpoint/2010/main" val="170134345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50750B2-6011-40AF-BA3F-6BCF310763D6}" type="slidenum">
              <a:rPr lang="ru-RU"/>
              <a:pPr>
                <a:defRPr/>
              </a:pPr>
              <a:t>‹#›</a:t>
            </a:fld>
            <a:endParaRPr lang="ru-RU"/>
          </a:p>
        </p:txBody>
      </p:sp>
    </p:spTree>
    <p:extLst>
      <p:ext uri="{BB962C8B-B14F-4D97-AF65-F5344CB8AC3E}">
        <p14:creationId xmlns:p14="http://schemas.microsoft.com/office/powerpoint/2010/main" val="1972999608"/>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10A20D-93FA-43A5-A5A1-3B20A1E3E2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81602914"/>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5E901A-3EC8-440A-ABC9-E97D15B1CF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7266700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B9A33A-6CA0-40CF-B59C-783E442E20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343294"/>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5F9DC5-6030-45FE-A7D1-1685191472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88905756"/>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16AC5B-8227-4604-A2DD-F402A292203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5849710"/>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5BC38D-449D-4AA0-8BC7-10588A44312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6793435"/>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F555A4-DEAF-4343-B9C1-004A28E9C0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9961912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D399F5-D8E5-46C5-8425-2FEEFC6B578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5415077"/>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3B041BB-DABD-4017-904A-71D82905A7D5}" type="slidenum">
              <a:rPr lang="ru-RU"/>
              <a:pPr>
                <a:defRPr/>
              </a:pPr>
              <a:t>‹#›</a:t>
            </a:fld>
            <a:endParaRPr lang="ru-RU"/>
          </a:p>
        </p:txBody>
      </p:sp>
    </p:spTree>
    <p:extLst>
      <p:ext uri="{BB962C8B-B14F-4D97-AF65-F5344CB8AC3E}">
        <p14:creationId xmlns:p14="http://schemas.microsoft.com/office/powerpoint/2010/main" val="12682127"/>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E028E-F58C-40C2-9332-DF5F9C6E35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12874081"/>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38F85-CF6F-4E90-A4CF-1E00B8BC594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56663604"/>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DEC6F-1753-442C-B5C0-E65C07B977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93159839"/>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10A20D-93FA-43A5-A5A1-3B20A1E3E2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7458311"/>
      </p:ext>
    </p:extLst>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5E901A-3EC8-440A-ABC9-E97D15B1CF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02486940"/>
      </p:ext>
    </p:extLst>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B9A33A-6CA0-40CF-B59C-783E442E20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59384277"/>
      </p:ext>
    </p:extLst>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5F9DC5-6030-45FE-A7D1-1685191472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654730"/>
      </p:ext>
    </p:extLst>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16AC5B-8227-4604-A2DD-F402A292203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40857317"/>
      </p:ext>
    </p:extLst>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5BC38D-449D-4AA0-8BC7-10588A44312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01509136"/>
      </p:ext>
    </p:extLst>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F555A4-DEAF-4343-B9C1-004A28E9C0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26212075"/>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6A0D172-B7B4-4A24-8E83-ADA775FA77EF}" type="slidenum">
              <a:rPr lang="ru-RU"/>
              <a:pPr>
                <a:defRPr/>
              </a:pPr>
              <a:t>‹#›</a:t>
            </a:fld>
            <a:endParaRPr lang="ru-RU"/>
          </a:p>
        </p:txBody>
      </p:sp>
    </p:spTree>
    <p:extLst>
      <p:ext uri="{BB962C8B-B14F-4D97-AF65-F5344CB8AC3E}">
        <p14:creationId xmlns:p14="http://schemas.microsoft.com/office/powerpoint/2010/main" val="2429197807"/>
      </p:ext>
    </p:extLst>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D399F5-D8E5-46C5-8425-2FEEFC6B578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21214982"/>
      </p:ext>
    </p:extLst>
  </p:cSld>
  <p:clrMapOvr>
    <a:masterClrMapping/>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E028E-F58C-40C2-9332-DF5F9C6E35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83359327"/>
      </p:ext>
    </p:extLst>
  </p:cSld>
  <p:clrMapOvr>
    <a:masterClrMapping/>
  </p:clrMapOvr>
  <p:transition spd="med">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38F85-CF6F-4E90-A4CF-1E00B8BC594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84081264"/>
      </p:ext>
    </p:extLst>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DEC6F-1753-442C-B5C0-E65C07B977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6588395"/>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7DE20F-B790-45D6-8FEC-947245A49512}" type="slidenum">
              <a:rPr lang="ru-RU"/>
              <a:pPr>
                <a:defRPr/>
              </a:pPr>
              <a:t>‹#›</a:t>
            </a:fld>
            <a:endParaRPr lang="ru-RU"/>
          </a:p>
        </p:txBody>
      </p:sp>
    </p:spTree>
    <p:extLst>
      <p:ext uri="{BB962C8B-B14F-4D97-AF65-F5344CB8AC3E}">
        <p14:creationId xmlns:p14="http://schemas.microsoft.com/office/powerpoint/2010/main" val="2217313410"/>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B1991B4-EBB4-4CFB-9B04-301031A77664}" type="slidenum">
              <a:rPr lang="ru-RU"/>
              <a:pPr>
                <a:defRPr/>
              </a:pPr>
              <a:t>‹#›</a:t>
            </a:fld>
            <a:endParaRPr lang="ru-RU"/>
          </a:p>
        </p:txBody>
      </p:sp>
    </p:spTree>
    <p:extLst>
      <p:ext uri="{BB962C8B-B14F-4D97-AF65-F5344CB8AC3E}">
        <p14:creationId xmlns:p14="http://schemas.microsoft.com/office/powerpoint/2010/main" val="235765300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D2D4F84-B163-48B5-BFFB-05D34FEA3CE9}" type="slidenum">
              <a:rPr lang="ru-RU"/>
              <a:pPr>
                <a:defRPr/>
              </a:pPr>
              <a:t>‹#›</a:t>
            </a:fld>
            <a:endParaRPr lang="ru-RU"/>
          </a:p>
        </p:txBody>
      </p:sp>
    </p:spTree>
    <p:extLst>
      <p:ext uri="{BB962C8B-B14F-4D97-AF65-F5344CB8AC3E}">
        <p14:creationId xmlns:p14="http://schemas.microsoft.com/office/powerpoint/2010/main" val="2555353988"/>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1E9DC8D-E319-4658-B72D-7314808EB524}" type="slidenum">
              <a:rPr lang="ru-RU"/>
              <a:pPr>
                <a:defRPr/>
              </a:pPr>
              <a:t>‹#›</a:t>
            </a:fld>
            <a:endParaRPr lang="ru-RU"/>
          </a:p>
        </p:txBody>
      </p:sp>
    </p:spTree>
    <p:extLst>
      <p:ext uri="{BB962C8B-B14F-4D97-AF65-F5344CB8AC3E}">
        <p14:creationId xmlns:p14="http://schemas.microsoft.com/office/powerpoint/2010/main" val="3751394640"/>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583A222-BCEC-4FDB-9723-042002D851BB}" type="slidenum">
              <a:rPr lang="ru-RU"/>
              <a:pPr>
                <a:defRPr/>
              </a:pPr>
              <a:t>‹#›</a:t>
            </a:fld>
            <a:endParaRPr lang="ru-RU"/>
          </a:p>
        </p:txBody>
      </p:sp>
    </p:spTree>
    <p:extLst>
      <p:ext uri="{BB962C8B-B14F-4D97-AF65-F5344CB8AC3E}">
        <p14:creationId xmlns:p14="http://schemas.microsoft.com/office/powerpoint/2010/main" val="4264582964"/>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DC1B2F4-3F0F-400C-935B-B800105C5911}" type="slidenum">
              <a:rPr lang="ru-RU"/>
              <a:pPr>
                <a:defRPr/>
              </a:pPr>
              <a:t>‹#›</a:t>
            </a:fld>
            <a:endParaRPr lang="ru-RU"/>
          </a:p>
        </p:txBody>
      </p:sp>
    </p:spTree>
    <p:extLst>
      <p:ext uri="{BB962C8B-B14F-4D97-AF65-F5344CB8AC3E}">
        <p14:creationId xmlns:p14="http://schemas.microsoft.com/office/powerpoint/2010/main" val="1798293790"/>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D43E56E-0F08-4837-8DEC-6282BB0986D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9E4339A-2D7C-4858-BF34-CBB189E9141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298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9E4339A-2D7C-4858-BF34-CBB189E9141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042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33388" y="4076700"/>
            <a:ext cx="8277225" cy="1081088"/>
          </a:xfrm>
        </p:spPr>
        <p:txBody>
          <a:bodyPr/>
          <a:lstStyle/>
          <a:p>
            <a:pPr eaLnBrk="1" hangingPunct="1"/>
            <a:r>
              <a:rPr lang="en-US" sz="3600" smtClean="0">
                <a:solidFill>
                  <a:schemeClr val="bg1"/>
                </a:solidFill>
                <a:latin typeface="Impact" pitchFamily="34" charset="0"/>
              </a:rPr>
              <a:t>Belarusian Innovative Fund in the structure of the EurAsian innovative system</a:t>
            </a:r>
            <a:endParaRPr lang="ru-RU" sz="3600" smtClean="0">
              <a:solidFill>
                <a:schemeClr val="bg1"/>
              </a:solidFill>
              <a:latin typeface="Impact" pitchFamily="34" charset="0"/>
            </a:endParaRPr>
          </a:p>
        </p:txBody>
      </p:sp>
      <p:grpSp>
        <p:nvGrpSpPr>
          <p:cNvPr id="13314" name="Group 8"/>
          <p:cNvGrpSpPr>
            <a:grpSpLocks/>
          </p:cNvGrpSpPr>
          <p:nvPr/>
        </p:nvGrpSpPr>
        <p:grpSpPr bwMode="auto">
          <a:xfrm>
            <a:off x="3563938" y="549275"/>
            <a:ext cx="2016125" cy="2016125"/>
            <a:chOff x="2245" y="346"/>
            <a:chExt cx="1270" cy="1270"/>
          </a:xfrm>
        </p:grpSpPr>
        <p:sp>
          <p:nvSpPr>
            <p:cNvPr id="13315" name="Oval 6"/>
            <p:cNvSpPr>
              <a:spLocks noChangeArrowheads="1"/>
            </p:cNvSpPr>
            <p:nvPr/>
          </p:nvSpPr>
          <p:spPr bwMode="auto">
            <a:xfrm>
              <a:off x="2245" y="346"/>
              <a:ext cx="1270" cy="127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pic>
          <p:nvPicPr>
            <p:cNvPr id="13316"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 y="559"/>
              <a:ext cx="907"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3275856" y="620688"/>
            <a:ext cx="5112568" cy="1077218"/>
          </a:xfrm>
          <a:prstGeom prst="rect">
            <a:avLst/>
          </a:prstGeom>
          <a:noFill/>
          <a:ln>
            <a:noFill/>
          </a:ln>
          <a:effectLst/>
          <a:extLst/>
        </p:spPr>
        <p:txBody>
          <a:bodyPr wrap="square">
            <a:spAutoFit/>
          </a:bodyPr>
          <a:lstStyle/>
          <a:p>
            <a:r>
              <a:rPr kumimoji="0" lang="en-US" sz="3200" b="0" i="0" u="none" strike="noStrike" kern="0" cap="none" spc="0" normalizeH="0" baseline="0" noProof="0" dirty="0" smtClean="0">
                <a:ln>
                  <a:noFill/>
                </a:ln>
                <a:solidFill>
                  <a:schemeClr val="bg1"/>
                </a:solidFill>
                <a:effectLst/>
                <a:uLnTx/>
                <a:uFillTx/>
                <a:latin typeface="Arial"/>
                <a:ea typeface="+mj-ea"/>
                <a:cs typeface="+mj-cs"/>
              </a:rPr>
              <a:t>Venture capital financial mechanism</a:t>
            </a:r>
            <a:r>
              <a:rPr lang="en-US" sz="3200" dirty="0" smtClean="0">
                <a:solidFill>
                  <a:schemeClr val="bg1"/>
                </a:solidFill>
              </a:rPr>
              <a:t> </a:t>
            </a:r>
            <a:endParaRPr lang="ru-RU" sz="3200" dirty="0">
              <a:solidFill>
                <a:schemeClr val="bg1"/>
              </a:solidFill>
            </a:endParaRPr>
          </a:p>
        </p:txBody>
      </p:sp>
      <p:sp>
        <p:nvSpPr>
          <p:cNvPr id="3077" name="Rectangle 19"/>
          <p:cNvSpPr>
            <a:spLocks noChangeArrowheads="1"/>
          </p:cNvSpPr>
          <p:nvPr/>
        </p:nvSpPr>
        <p:spPr bwMode="auto">
          <a:xfrm>
            <a:off x="1907704" y="2204864"/>
            <a:ext cx="7171209" cy="4524315"/>
          </a:xfrm>
          <a:prstGeom prst="rect">
            <a:avLst/>
          </a:prstGeom>
          <a:noFill/>
          <a:ln>
            <a:noFill/>
          </a:ln>
          <a:effectLst/>
          <a:extLst/>
        </p:spPr>
        <p:txBody>
          <a:bodyPr wrap="square">
            <a:spAutoFit/>
          </a:bodyPr>
          <a:lstStyle/>
          <a:p>
            <a:pPr marL="342900" indent="-342900">
              <a:buFont typeface="Arial" pitchFamily="34" charset="0"/>
              <a:buChar char="•"/>
            </a:pPr>
            <a:r>
              <a:rPr lang="en-US" sz="2400" dirty="0" smtClean="0"/>
              <a:t>The difference between Belinfund and the existing world practice is that the financing of the projects is not shared but is carried out in the form of a discounted loan.</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Belinfund may buy shares of an innovative company as a  collateral for a loan.</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After the repayment of a loan, an innovative company can buy the  embodied shares from Belinfund.</a:t>
            </a:r>
          </a:p>
          <a:p>
            <a:endParaRPr lang="en-US" sz="2400" dirty="0"/>
          </a:p>
        </p:txBody>
      </p:sp>
    </p:spTree>
    <p:extLst>
      <p:ext uri="{BB962C8B-B14F-4D97-AF65-F5344CB8AC3E}">
        <p14:creationId xmlns:p14="http://schemas.microsoft.com/office/powerpoint/2010/main" val="8704903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2693166" y="188640"/>
            <a:ext cx="6443662" cy="1569660"/>
          </a:xfrm>
          <a:prstGeom prst="rect">
            <a:avLst/>
          </a:prstGeom>
          <a:noFill/>
          <a:ln>
            <a:noFill/>
          </a:ln>
          <a:effectLst/>
          <a:extLst/>
        </p:spPr>
        <p:txBody>
          <a:bodyPr>
            <a:spAutoFit/>
          </a:bodyPr>
          <a:lstStyle/>
          <a:p>
            <a:pPr algn="ctr">
              <a:defRPr/>
            </a:pPr>
            <a:r>
              <a:rPr lang="en-US" sz="3200" dirty="0">
                <a:solidFill>
                  <a:schemeClr val="bg1"/>
                </a:solidFill>
              </a:rPr>
              <a:t>Venture Company “EurAsEC Center of Innovative Technologies” </a:t>
            </a:r>
            <a:br>
              <a:rPr lang="en-US" sz="3200" dirty="0">
                <a:solidFill>
                  <a:schemeClr val="bg1"/>
                </a:solidFill>
              </a:rPr>
            </a:br>
            <a:r>
              <a:rPr lang="en-US" sz="3200" dirty="0">
                <a:solidFill>
                  <a:schemeClr val="bg1"/>
                </a:solidFill>
              </a:rPr>
              <a:t>(VC CIT EurAsEC) </a:t>
            </a:r>
            <a:endParaRPr lang="ru-RU" sz="3200" dirty="0">
              <a:solidFill>
                <a:schemeClr val="bg1"/>
              </a:solidFill>
              <a:latin typeface="+mj-lt"/>
            </a:endParaRPr>
          </a:p>
        </p:txBody>
      </p:sp>
      <p:sp>
        <p:nvSpPr>
          <p:cNvPr id="3077" name="Rectangle 19"/>
          <p:cNvSpPr>
            <a:spLocks noChangeArrowheads="1"/>
          </p:cNvSpPr>
          <p:nvPr/>
        </p:nvSpPr>
        <p:spPr bwMode="auto">
          <a:xfrm>
            <a:off x="2346325" y="1876425"/>
            <a:ext cx="6732588" cy="4672048"/>
          </a:xfrm>
          <a:prstGeom prst="rect">
            <a:avLst/>
          </a:prstGeom>
          <a:noFill/>
          <a:ln>
            <a:noFill/>
          </a:ln>
          <a:effectLst/>
          <a:extLst/>
        </p:spPr>
        <p:txBody>
          <a:bodyPr>
            <a:spAutoFit/>
          </a:bodyPr>
          <a:lstStyle/>
          <a:p>
            <a:pPr>
              <a:spcBef>
                <a:spcPct val="20000"/>
              </a:spcBef>
              <a:buClr>
                <a:srgbClr val="779F92"/>
              </a:buClr>
              <a:buSzPct val="75000"/>
              <a:defRPr/>
            </a:pPr>
            <a:r>
              <a:rPr lang="en-US" sz="2400" kern="0" dirty="0">
                <a:solidFill>
                  <a:srgbClr val="000000"/>
                </a:solidFill>
                <a:latin typeface="Arial"/>
              </a:rPr>
              <a:t>Co-founders:</a:t>
            </a:r>
          </a:p>
          <a:p>
            <a:pPr marL="342900" indent="-342900">
              <a:spcBef>
                <a:spcPct val="20000"/>
              </a:spcBef>
              <a:buClr>
                <a:srgbClr val="779F92"/>
              </a:buClr>
              <a:buSzPct val="75000"/>
              <a:buFont typeface="Wingdings" pitchFamily="2" charset="2"/>
              <a:buChar char="n"/>
              <a:defRPr/>
            </a:pPr>
            <a:r>
              <a:rPr lang="en-US" sz="2400" kern="0" dirty="0">
                <a:solidFill>
                  <a:srgbClr val="000000"/>
                </a:solidFill>
                <a:latin typeface="Arial"/>
              </a:rPr>
              <a:t>Russian Venture Company, Russia</a:t>
            </a:r>
          </a:p>
          <a:p>
            <a:pPr marL="342900" indent="-342900">
              <a:spcBef>
                <a:spcPct val="20000"/>
              </a:spcBef>
              <a:buClr>
                <a:srgbClr val="779F92"/>
              </a:buClr>
              <a:buSzPct val="75000"/>
              <a:buFont typeface="Wingdings" pitchFamily="2" charset="2"/>
              <a:buChar char="n"/>
              <a:defRPr/>
            </a:pPr>
            <a:r>
              <a:rPr lang="en-US" sz="2400" kern="0" dirty="0">
                <a:solidFill>
                  <a:srgbClr val="000000"/>
                </a:solidFill>
                <a:latin typeface="Arial"/>
              </a:rPr>
              <a:t>National Agency for Technological Development, Kazakhstan</a:t>
            </a:r>
          </a:p>
          <a:p>
            <a:pPr marL="342900" indent="-342900">
              <a:spcBef>
                <a:spcPct val="20000"/>
              </a:spcBef>
              <a:buClr>
                <a:srgbClr val="779F92"/>
              </a:buClr>
              <a:buSzPct val="75000"/>
              <a:buFont typeface="Wingdings" pitchFamily="2" charset="2"/>
              <a:buChar char="n"/>
              <a:defRPr/>
            </a:pPr>
            <a:r>
              <a:rPr lang="en-US" sz="2400" kern="0" dirty="0">
                <a:solidFill>
                  <a:srgbClr val="000000"/>
                </a:solidFill>
                <a:latin typeface="Arial"/>
              </a:rPr>
              <a:t>BIF, Belarus</a:t>
            </a:r>
          </a:p>
          <a:p>
            <a:pPr marL="342900" indent="-342900">
              <a:spcBef>
                <a:spcPct val="20000"/>
              </a:spcBef>
              <a:buClr>
                <a:srgbClr val="779F92"/>
              </a:buClr>
              <a:buSzPct val="75000"/>
              <a:buFont typeface="Wingdings" pitchFamily="2" charset="2"/>
              <a:buChar char="n"/>
              <a:defRPr/>
            </a:pPr>
            <a:endParaRPr lang="en-US" sz="2400" kern="0" dirty="0">
              <a:solidFill>
                <a:srgbClr val="000000"/>
              </a:solidFill>
              <a:latin typeface="Arial"/>
            </a:endParaRPr>
          </a:p>
          <a:p>
            <a:pPr>
              <a:lnSpc>
                <a:spcPct val="80000"/>
              </a:lnSpc>
              <a:buFont typeface="Wingdings" pitchFamily="2" charset="2"/>
              <a:buNone/>
              <a:defRPr/>
            </a:pPr>
            <a:r>
              <a:rPr lang="en-US" sz="2400" dirty="0"/>
              <a:t>Rules for setting up</a:t>
            </a:r>
            <a:r>
              <a:rPr lang="en-US" sz="2400" dirty="0" smtClean="0"/>
              <a:t>:</a:t>
            </a:r>
            <a:endParaRPr lang="en-US" sz="2400" dirty="0"/>
          </a:p>
          <a:p>
            <a:pPr>
              <a:lnSpc>
                <a:spcPct val="80000"/>
              </a:lnSpc>
              <a:defRPr/>
            </a:pPr>
            <a:r>
              <a:rPr lang="en-US" sz="2400" dirty="0"/>
              <a:t>Registration of VC CIT EurAsEC in Russian jurisdiction;</a:t>
            </a:r>
          </a:p>
          <a:p>
            <a:pPr>
              <a:lnSpc>
                <a:spcPct val="80000"/>
              </a:lnSpc>
              <a:defRPr/>
            </a:pPr>
            <a:r>
              <a:rPr lang="en-US" sz="2400" dirty="0"/>
              <a:t>Management: Board of Directors, Management Board of the company;</a:t>
            </a:r>
          </a:p>
          <a:p>
            <a:pPr>
              <a:lnSpc>
                <a:spcPct val="80000"/>
              </a:lnSpc>
              <a:defRPr/>
            </a:pPr>
            <a:r>
              <a:rPr lang="en-US" sz="2400" dirty="0"/>
              <a:t>Contributions by Parties - 30.0 mln RUB each;</a:t>
            </a:r>
          </a:p>
          <a:p>
            <a:pPr>
              <a:lnSpc>
                <a:spcPct val="80000"/>
              </a:lnSpc>
              <a:defRPr/>
            </a:pPr>
            <a:r>
              <a:rPr lang="en-US" sz="2400" dirty="0"/>
              <a:t>Definition of Parties’ shares and face value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
          <p:cNvSpPr>
            <a:spLocks noChangeArrowheads="1"/>
          </p:cNvSpPr>
          <p:nvPr/>
        </p:nvSpPr>
        <p:spPr bwMode="auto">
          <a:xfrm>
            <a:off x="422275" y="5516563"/>
            <a:ext cx="1917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solidFill>
                  <a:srgbClr val="FFFFFF"/>
                </a:solidFill>
                <a:latin typeface="Impact" pitchFamily="34" charset="0"/>
              </a:rPr>
              <a:t>БЕЛОРУССКИЙ</a:t>
            </a:r>
            <a:r>
              <a:rPr lang="en-US">
                <a:solidFill>
                  <a:srgbClr val="FFFFFF"/>
                </a:solidFill>
                <a:latin typeface="Impact" pitchFamily="34" charset="0"/>
              </a:rPr>
              <a:t> </a:t>
            </a:r>
            <a:br>
              <a:rPr lang="en-US">
                <a:solidFill>
                  <a:srgbClr val="FFFFFF"/>
                </a:solidFill>
                <a:latin typeface="Impact" pitchFamily="34" charset="0"/>
              </a:rPr>
            </a:br>
            <a:r>
              <a:rPr lang="ru-RU">
                <a:solidFill>
                  <a:srgbClr val="FFFFFF"/>
                </a:solidFill>
                <a:latin typeface="Impact" pitchFamily="34" charset="0"/>
              </a:rPr>
              <a:t>ИННОВАЦИОННЫЙ </a:t>
            </a:r>
            <a:endParaRPr lang="en-US">
              <a:solidFill>
                <a:srgbClr val="FFFFFF"/>
              </a:solidFill>
              <a:latin typeface="Impact" pitchFamily="34" charset="0"/>
            </a:endParaRPr>
          </a:p>
          <a:p>
            <a:pPr algn="ctr"/>
            <a:r>
              <a:rPr lang="ru-RU">
                <a:solidFill>
                  <a:srgbClr val="FFFFFF"/>
                </a:solidFill>
                <a:latin typeface="Impact" pitchFamily="34" charset="0"/>
              </a:rPr>
              <a:t>ФОНД</a:t>
            </a:r>
          </a:p>
        </p:txBody>
      </p:sp>
      <p:sp>
        <p:nvSpPr>
          <p:cNvPr id="3090" name="Rectangle 18"/>
          <p:cNvSpPr>
            <a:spLocks noChangeArrowheads="1"/>
          </p:cNvSpPr>
          <p:nvPr/>
        </p:nvSpPr>
        <p:spPr bwMode="auto">
          <a:xfrm>
            <a:off x="2699792" y="332656"/>
            <a:ext cx="64442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200" b="1" dirty="0" smtClean="0">
                <a:solidFill>
                  <a:srgbClr val="FFFFFF"/>
                </a:solidFill>
                <a:latin typeface="Arial"/>
              </a:rPr>
              <a:t>Belarus – Lithuania</a:t>
            </a:r>
          </a:p>
          <a:p>
            <a:pPr algn="ctr">
              <a:defRPr/>
            </a:pPr>
            <a:r>
              <a:rPr lang="en-US" sz="3200" b="1" dirty="0" smtClean="0">
                <a:solidFill>
                  <a:srgbClr val="FFFFFF"/>
                </a:solidFill>
                <a:latin typeface="Arial"/>
              </a:rPr>
              <a:t>Innovative Center</a:t>
            </a:r>
            <a:endParaRPr lang="ru-RU" sz="3200" b="1" dirty="0">
              <a:solidFill>
                <a:srgbClr val="FFFFFF"/>
              </a:solidFill>
              <a:latin typeface="Arial"/>
            </a:endParaRPr>
          </a:p>
        </p:txBody>
      </p:sp>
      <p:sp>
        <p:nvSpPr>
          <p:cNvPr id="3077" name="Rectangle 19"/>
          <p:cNvSpPr>
            <a:spLocks noChangeArrowheads="1"/>
          </p:cNvSpPr>
          <p:nvPr/>
        </p:nvSpPr>
        <p:spPr bwMode="auto">
          <a:xfrm>
            <a:off x="2347024" y="1876758"/>
            <a:ext cx="6732588"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779F92"/>
              </a:buClr>
              <a:buSzPct val="75000"/>
            </a:pPr>
            <a:r>
              <a:rPr lang="en-US" sz="2000" kern="0" dirty="0">
                <a:solidFill>
                  <a:srgbClr val="000000"/>
                </a:solidFill>
                <a:latin typeface="Arial"/>
              </a:rPr>
              <a:t>Organizers:  </a:t>
            </a:r>
            <a:endParaRPr lang="en-US" sz="2000" kern="0" dirty="0" smtClean="0">
              <a:solidFill>
                <a:srgbClr val="000000"/>
              </a:solidFill>
              <a:latin typeface="Arial"/>
            </a:endParaRPr>
          </a:p>
          <a:p>
            <a:pPr marL="342900" indent="-342900">
              <a:spcBef>
                <a:spcPct val="20000"/>
              </a:spcBef>
              <a:buClr>
                <a:srgbClr val="779F92"/>
              </a:buClr>
              <a:buSzPct val="75000"/>
              <a:buFont typeface="Wingdings" pitchFamily="2" charset="2"/>
              <a:buChar char="§"/>
            </a:pPr>
            <a:r>
              <a:rPr lang="en-US" sz="2000" kern="0" dirty="0" smtClean="0">
                <a:solidFill>
                  <a:srgbClr val="000000"/>
                </a:solidFill>
                <a:latin typeface="Arial"/>
              </a:rPr>
              <a:t>Belarusian Innovative </a:t>
            </a:r>
            <a:r>
              <a:rPr lang="en-US" sz="2000" kern="0" dirty="0">
                <a:solidFill>
                  <a:srgbClr val="000000"/>
                </a:solidFill>
                <a:latin typeface="Arial"/>
              </a:rPr>
              <a:t>Fund  </a:t>
            </a:r>
            <a:endParaRPr lang="en-US" sz="2000" kern="0" dirty="0" smtClean="0">
              <a:solidFill>
                <a:srgbClr val="000000"/>
              </a:solidFill>
              <a:latin typeface="Arial"/>
            </a:endParaRPr>
          </a:p>
          <a:p>
            <a:pPr marL="342900" indent="-342900">
              <a:spcBef>
                <a:spcPct val="20000"/>
              </a:spcBef>
              <a:buClr>
                <a:srgbClr val="779F92"/>
              </a:buClr>
              <a:buSzPct val="75000"/>
              <a:buFont typeface="Wingdings" pitchFamily="2" charset="2"/>
              <a:buChar char="§"/>
            </a:pPr>
            <a:r>
              <a:rPr lang="en-US" sz="2000" kern="0" dirty="0" smtClean="0">
                <a:solidFill>
                  <a:srgbClr val="000000"/>
                </a:solidFill>
                <a:latin typeface="Arial"/>
              </a:rPr>
              <a:t>Science </a:t>
            </a:r>
            <a:r>
              <a:rPr lang="en-US" sz="2000" kern="0" dirty="0">
                <a:solidFill>
                  <a:srgbClr val="000000"/>
                </a:solidFill>
                <a:latin typeface="Arial"/>
              </a:rPr>
              <a:t>Park of Kaunas University of </a:t>
            </a:r>
            <a:r>
              <a:rPr lang="en-US" sz="2000" kern="0" dirty="0" smtClean="0">
                <a:solidFill>
                  <a:srgbClr val="000000"/>
                </a:solidFill>
                <a:latin typeface="Arial"/>
              </a:rPr>
              <a:t>Technology</a:t>
            </a:r>
          </a:p>
          <a:p>
            <a:pPr>
              <a:spcBef>
                <a:spcPct val="20000"/>
              </a:spcBef>
              <a:buClr>
                <a:srgbClr val="779F92"/>
              </a:buClr>
              <a:buSzPct val="75000"/>
            </a:pPr>
            <a:r>
              <a:rPr lang="en-US" sz="2000" dirty="0" smtClean="0">
                <a:solidFill>
                  <a:srgbClr val="000000"/>
                </a:solidFill>
              </a:rPr>
              <a:t>Center’s goals:</a:t>
            </a:r>
          </a:p>
          <a:p>
            <a:pPr marL="342900" indent="-342900">
              <a:spcBef>
                <a:spcPct val="20000"/>
              </a:spcBef>
              <a:buClr>
                <a:srgbClr val="779F92"/>
              </a:buClr>
              <a:buSzPct val="75000"/>
              <a:buFont typeface="Arial" pitchFamily="34" charset="0"/>
              <a:buChar char="•"/>
            </a:pPr>
            <a:r>
              <a:rPr lang="en-US" sz="2000" dirty="0" smtClean="0">
                <a:solidFill>
                  <a:srgbClr val="000000"/>
                </a:solidFill>
              </a:rPr>
              <a:t>development of mutually beneficial cooperation in the field of </a:t>
            </a:r>
            <a:r>
              <a:rPr lang="en-US" sz="2000" dirty="0">
                <a:solidFill>
                  <a:srgbClr val="000000"/>
                </a:solidFill>
              </a:rPr>
              <a:t>latest technologies </a:t>
            </a:r>
            <a:r>
              <a:rPr lang="en-US" sz="2000" dirty="0" smtClean="0">
                <a:solidFill>
                  <a:srgbClr val="000000"/>
                </a:solidFill>
              </a:rPr>
              <a:t>implementation,</a:t>
            </a:r>
          </a:p>
          <a:p>
            <a:pPr marL="342900" indent="-342900">
              <a:spcBef>
                <a:spcPct val="20000"/>
              </a:spcBef>
              <a:buClr>
                <a:srgbClr val="779F92"/>
              </a:buClr>
              <a:buSzPct val="75000"/>
              <a:buFont typeface="Arial" pitchFamily="34" charset="0"/>
              <a:buChar char="•"/>
            </a:pPr>
            <a:r>
              <a:rPr lang="en-US" sz="2000" dirty="0" smtClean="0">
                <a:solidFill>
                  <a:srgbClr val="000000"/>
                </a:solidFill>
              </a:rPr>
              <a:t>joint studying and development of highly effective achievements in the field of science and technologies, </a:t>
            </a:r>
          </a:p>
          <a:p>
            <a:pPr marL="342900" indent="-342900">
              <a:spcBef>
                <a:spcPct val="20000"/>
              </a:spcBef>
              <a:buClr>
                <a:srgbClr val="779F92"/>
              </a:buClr>
              <a:buSzPct val="75000"/>
              <a:buFont typeface="Arial" pitchFamily="34" charset="0"/>
              <a:buChar char="•"/>
            </a:pPr>
            <a:r>
              <a:rPr lang="en-US" sz="2000" dirty="0" smtClean="0">
                <a:solidFill>
                  <a:srgbClr val="000000"/>
                </a:solidFill>
              </a:rPr>
              <a:t>rendering services to the Belarusian and Lithuanian entities and organizations involving searching of partners for the implementation of joint R&amp;D programs on the promotion of knowledge-intensive products on the </a:t>
            </a:r>
            <a:r>
              <a:rPr lang="en-US" sz="2000" dirty="0">
                <a:solidFill>
                  <a:srgbClr val="000000"/>
                </a:solidFill>
              </a:rPr>
              <a:t>contracting </a:t>
            </a:r>
            <a:r>
              <a:rPr lang="en-US" sz="2000" dirty="0" smtClean="0">
                <a:solidFill>
                  <a:srgbClr val="000000"/>
                </a:solidFill>
              </a:rPr>
              <a:t>parties’ </a:t>
            </a:r>
            <a:r>
              <a:rPr lang="en-US" sz="2000" dirty="0">
                <a:solidFill>
                  <a:srgbClr val="000000"/>
                </a:solidFill>
              </a:rPr>
              <a:t>and other </a:t>
            </a:r>
            <a:r>
              <a:rPr lang="en-US" sz="2000" dirty="0" smtClean="0">
                <a:solidFill>
                  <a:srgbClr val="000000"/>
                </a:solidFill>
              </a:rPr>
              <a:t>countries’ markets.</a:t>
            </a:r>
          </a:p>
        </p:txBody>
      </p:sp>
    </p:spTree>
    <p:extLst>
      <p:ext uri="{BB962C8B-B14F-4D97-AF65-F5344CB8AC3E}">
        <p14:creationId xmlns:p14="http://schemas.microsoft.com/office/powerpoint/2010/main" val="15940186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
          <p:cNvSpPr>
            <a:spLocks noChangeArrowheads="1"/>
          </p:cNvSpPr>
          <p:nvPr/>
        </p:nvSpPr>
        <p:spPr bwMode="auto">
          <a:xfrm>
            <a:off x="422275" y="5516563"/>
            <a:ext cx="1917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solidFill>
                  <a:srgbClr val="FFFFFF"/>
                </a:solidFill>
                <a:latin typeface="Impact" pitchFamily="34" charset="0"/>
              </a:rPr>
              <a:t>БЕЛОРУССКИЙ</a:t>
            </a:r>
            <a:r>
              <a:rPr lang="en-US">
                <a:solidFill>
                  <a:srgbClr val="FFFFFF"/>
                </a:solidFill>
                <a:latin typeface="Impact" pitchFamily="34" charset="0"/>
              </a:rPr>
              <a:t> </a:t>
            </a:r>
            <a:br>
              <a:rPr lang="en-US">
                <a:solidFill>
                  <a:srgbClr val="FFFFFF"/>
                </a:solidFill>
                <a:latin typeface="Impact" pitchFamily="34" charset="0"/>
              </a:rPr>
            </a:br>
            <a:r>
              <a:rPr lang="ru-RU">
                <a:solidFill>
                  <a:srgbClr val="FFFFFF"/>
                </a:solidFill>
                <a:latin typeface="Impact" pitchFamily="34" charset="0"/>
              </a:rPr>
              <a:t>ИННОВАЦИОННЫЙ </a:t>
            </a:r>
            <a:endParaRPr lang="en-US">
              <a:solidFill>
                <a:srgbClr val="FFFFFF"/>
              </a:solidFill>
              <a:latin typeface="Impact" pitchFamily="34" charset="0"/>
            </a:endParaRPr>
          </a:p>
          <a:p>
            <a:pPr algn="ctr"/>
            <a:r>
              <a:rPr lang="ru-RU">
                <a:solidFill>
                  <a:srgbClr val="FFFFFF"/>
                </a:solidFill>
                <a:latin typeface="Impact" pitchFamily="34" charset="0"/>
              </a:rPr>
              <a:t>ФОНД</a:t>
            </a:r>
          </a:p>
        </p:txBody>
      </p:sp>
      <p:sp>
        <p:nvSpPr>
          <p:cNvPr id="3090" name="Rectangle 18"/>
          <p:cNvSpPr>
            <a:spLocks noChangeArrowheads="1"/>
          </p:cNvSpPr>
          <p:nvPr/>
        </p:nvSpPr>
        <p:spPr bwMode="auto">
          <a:xfrm>
            <a:off x="2699792" y="332656"/>
            <a:ext cx="64442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200" b="1" dirty="0" smtClean="0">
                <a:solidFill>
                  <a:srgbClr val="FFFFFF"/>
                </a:solidFill>
                <a:latin typeface="Arial"/>
              </a:rPr>
              <a:t>Belarus – Czech</a:t>
            </a:r>
          </a:p>
          <a:p>
            <a:pPr algn="ctr">
              <a:defRPr/>
            </a:pPr>
            <a:r>
              <a:rPr lang="en-US" sz="3200" b="1" dirty="0" smtClean="0">
                <a:solidFill>
                  <a:srgbClr val="FFFFFF"/>
                </a:solidFill>
                <a:latin typeface="Arial"/>
              </a:rPr>
              <a:t>Innovative Center</a:t>
            </a:r>
            <a:endParaRPr lang="ru-RU" sz="3200" b="1" dirty="0">
              <a:solidFill>
                <a:srgbClr val="FFFFFF"/>
              </a:solidFill>
              <a:latin typeface="Arial"/>
            </a:endParaRPr>
          </a:p>
        </p:txBody>
      </p:sp>
      <p:sp>
        <p:nvSpPr>
          <p:cNvPr id="3077" name="Rectangle 19"/>
          <p:cNvSpPr>
            <a:spLocks noChangeArrowheads="1"/>
          </p:cNvSpPr>
          <p:nvPr/>
        </p:nvSpPr>
        <p:spPr bwMode="auto">
          <a:xfrm>
            <a:off x="2347024" y="1876758"/>
            <a:ext cx="6732588"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779F92"/>
              </a:buClr>
              <a:buSzPct val="75000"/>
            </a:pPr>
            <a:r>
              <a:rPr lang="en-US" sz="1200" kern="0" dirty="0">
                <a:solidFill>
                  <a:srgbClr val="000000"/>
                </a:solidFill>
                <a:latin typeface="Arial"/>
              </a:rPr>
              <a:t>Organizers:  </a:t>
            </a:r>
            <a:endParaRPr lang="en-US" sz="1200" kern="0" dirty="0" smtClean="0">
              <a:solidFill>
                <a:srgbClr val="000000"/>
              </a:solidFill>
              <a:latin typeface="Arial"/>
            </a:endParaRPr>
          </a:p>
          <a:p>
            <a:pPr marL="342900" indent="-342900">
              <a:spcBef>
                <a:spcPct val="20000"/>
              </a:spcBef>
              <a:buClr>
                <a:srgbClr val="779F92"/>
              </a:buClr>
              <a:buSzPct val="75000"/>
              <a:buFont typeface="Wingdings" pitchFamily="2" charset="2"/>
              <a:buChar char="§"/>
            </a:pPr>
            <a:r>
              <a:rPr lang="en-US" sz="1200" kern="0" dirty="0" smtClean="0">
                <a:solidFill>
                  <a:srgbClr val="000000"/>
                </a:solidFill>
                <a:latin typeface="Arial"/>
              </a:rPr>
              <a:t>Belarusian Innovative </a:t>
            </a:r>
            <a:r>
              <a:rPr lang="en-US" sz="1200" kern="0" dirty="0">
                <a:solidFill>
                  <a:srgbClr val="000000"/>
                </a:solidFill>
                <a:latin typeface="Arial"/>
              </a:rPr>
              <a:t>Fund  </a:t>
            </a:r>
            <a:endParaRPr lang="en-US" sz="1200" kern="0" dirty="0" smtClean="0">
              <a:solidFill>
                <a:srgbClr val="000000"/>
              </a:solidFill>
              <a:latin typeface="Arial"/>
            </a:endParaRPr>
          </a:p>
          <a:p>
            <a:pPr marL="342900" indent="-342900">
              <a:spcBef>
                <a:spcPct val="20000"/>
              </a:spcBef>
              <a:buClr>
                <a:srgbClr val="779F92"/>
              </a:buClr>
              <a:buSzPct val="75000"/>
              <a:buFont typeface="Wingdings" pitchFamily="2" charset="2"/>
              <a:buChar char="§"/>
            </a:pPr>
            <a:r>
              <a:rPr lang="en-US" sz="1200" kern="0" dirty="0">
                <a:solidFill>
                  <a:srgbClr val="000000"/>
                </a:solidFill>
                <a:latin typeface="Arial"/>
              </a:rPr>
              <a:t>Association of innovative entrepreneurship of the Czech </a:t>
            </a:r>
            <a:r>
              <a:rPr lang="en-US" sz="1200" kern="0" dirty="0" smtClean="0">
                <a:solidFill>
                  <a:srgbClr val="000000"/>
                </a:solidFill>
                <a:latin typeface="Arial"/>
              </a:rPr>
              <a:t>Republic</a:t>
            </a:r>
          </a:p>
          <a:p>
            <a:pPr>
              <a:spcBef>
                <a:spcPct val="20000"/>
              </a:spcBef>
              <a:buClr>
                <a:srgbClr val="779F92"/>
              </a:buClr>
              <a:buSzPct val="75000"/>
            </a:pPr>
            <a:r>
              <a:rPr lang="en-US" sz="1200" dirty="0" smtClean="0">
                <a:solidFill>
                  <a:srgbClr val="000000"/>
                </a:solidFill>
              </a:rPr>
              <a:t>Main tasks:</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perform complex studying of the markets of scientific and knowledge-intensive products of Belarus and the Czech Republic;</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carry out the analysis of the legislation of Belarus and the Czech Republic in scientific, technical and production spheres, in the sphere of international trade, and also in the patent legislation;</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participate in creation of joint structures on commercialization of R&amp;D and renders assistance in organizational legal support of their activities;</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render assistance in the R&amp;D results patenting in Belarus, the Czech Republic, and other countries;</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facilitate the attraction of foreign investments and technologies for the purpose of </a:t>
            </a:r>
            <a:r>
              <a:rPr lang="en-US" sz="1200" dirty="0">
                <a:solidFill>
                  <a:srgbClr val="000000"/>
                </a:solidFill>
              </a:rPr>
              <a:t>the knowledge-intensive products </a:t>
            </a:r>
            <a:r>
              <a:rPr lang="en-US" sz="1200" dirty="0" smtClean="0">
                <a:solidFill>
                  <a:srgbClr val="000000"/>
                </a:solidFill>
              </a:rPr>
              <a:t>creation;</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participate in creation of electronic databases according to the innovative projects (IP) and the products of the innovative entities (PIE) representing mutual interest, to organize the work on </a:t>
            </a:r>
            <a:r>
              <a:rPr lang="en-US" sz="1200" dirty="0">
                <a:solidFill>
                  <a:srgbClr val="000000"/>
                </a:solidFill>
              </a:rPr>
              <a:t>information </a:t>
            </a:r>
            <a:r>
              <a:rPr lang="en-US" sz="1200" dirty="0" smtClean="0">
                <a:solidFill>
                  <a:srgbClr val="000000"/>
                </a:solidFill>
              </a:rPr>
              <a:t>exchange about IP and PIE;</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perform a search of partners for IP implementation;</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render assistance in  the specialists training in the field of innovative activities;</a:t>
            </a:r>
          </a:p>
          <a:p>
            <a:pPr marL="342900" indent="-342900">
              <a:spcBef>
                <a:spcPct val="20000"/>
              </a:spcBef>
              <a:buClr>
                <a:srgbClr val="779F92"/>
              </a:buClr>
              <a:buSzPct val="75000"/>
              <a:buFont typeface="Arial" pitchFamily="34" charset="0"/>
              <a:buChar char="•"/>
            </a:pPr>
            <a:r>
              <a:rPr lang="en-US" sz="1200" dirty="0" smtClean="0">
                <a:solidFill>
                  <a:srgbClr val="000000"/>
                </a:solidFill>
              </a:rPr>
              <a:t>to carry out advertising activities, exhibitions,</a:t>
            </a:r>
            <a:r>
              <a:rPr lang="en-US" sz="1200" dirty="0">
                <a:solidFill>
                  <a:srgbClr val="000000"/>
                </a:solidFill>
              </a:rPr>
              <a:t> </a:t>
            </a:r>
            <a:r>
              <a:rPr lang="en-US" sz="1200" dirty="0" smtClean="0">
                <a:solidFill>
                  <a:srgbClr val="000000"/>
                </a:solidFill>
              </a:rPr>
              <a:t>seminars and other actions.</a:t>
            </a:r>
          </a:p>
        </p:txBody>
      </p:sp>
    </p:spTree>
    <p:extLst>
      <p:ext uri="{BB962C8B-B14F-4D97-AF65-F5344CB8AC3E}">
        <p14:creationId xmlns:p14="http://schemas.microsoft.com/office/powerpoint/2010/main" val="36694922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2705100" y="625475"/>
            <a:ext cx="6443663" cy="584200"/>
          </a:xfrm>
          <a:prstGeom prst="rect">
            <a:avLst/>
          </a:prstGeom>
          <a:noFill/>
          <a:ln>
            <a:noFill/>
          </a:ln>
          <a:effectLst/>
          <a:extLst/>
        </p:spPr>
        <p:txBody>
          <a:bodyPr>
            <a:spAutoFit/>
          </a:bodyPr>
          <a:lstStyle/>
          <a:p>
            <a:pPr algn="ctr">
              <a:defRPr/>
            </a:pPr>
            <a:r>
              <a:rPr lang="en-US" sz="3200" b="1" dirty="0">
                <a:solidFill>
                  <a:schemeClr val="bg1"/>
                </a:solidFill>
                <a:latin typeface="+mj-lt"/>
              </a:rPr>
              <a:t>Thank you for attention! </a:t>
            </a:r>
            <a:endParaRPr lang="ru-RU" sz="3200" b="1" dirty="0">
              <a:solidFill>
                <a:schemeClr val="bg1"/>
              </a:solidFill>
              <a:latin typeface="+mj-lt"/>
            </a:endParaRPr>
          </a:p>
        </p:txBody>
      </p:sp>
      <p:sp>
        <p:nvSpPr>
          <p:cNvPr id="3077" name="Rectangle 19"/>
          <p:cNvSpPr>
            <a:spLocks noChangeArrowheads="1"/>
          </p:cNvSpPr>
          <p:nvPr/>
        </p:nvSpPr>
        <p:spPr bwMode="auto">
          <a:xfrm>
            <a:off x="2346325" y="1876425"/>
            <a:ext cx="6732588" cy="3970338"/>
          </a:xfrm>
          <a:prstGeom prst="rect">
            <a:avLst/>
          </a:prstGeom>
          <a:noFill/>
          <a:ln>
            <a:noFill/>
          </a:ln>
          <a:effectLst/>
          <a:extLst/>
        </p:spPr>
        <p:txBody>
          <a:bodyPr>
            <a:spAutoFit/>
          </a:bodyPr>
          <a:lstStyle/>
          <a:p>
            <a:pPr>
              <a:spcBef>
                <a:spcPct val="20000"/>
              </a:spcBef>
              <a:buClr>
                <a:srgbClr val="779F92"/>
              </a:buClr>
              <a:buSzPct val="75000"/>
              <a:defRPr/>
            </a:pPr>
            <a:r>
              <a:rPr lang="en-US" sz="3600" b="1" kern="0" dirty="0">
                <a:solidFill>
                  <a:srgbClr val="000000"/>
                </a:solidFill>
                <a:latin typeface="Arial"/>
              </a:rPr>
              <a:t>Belarusian Innovative Fund</a:t>
            </a:r>
          </a:p>
          <a:p>
            <a:pPr>
              <a:spcBef>
                <a:spcPct val="20000"/>
              </a:spcBef>
              <a:buClr>
                <a:srgbClr val="779F92"/>
              </a:buClr>
              <a:buSzPct val="75000"/>
              <a:defRPr/>
            </a:pPr>
            <a:r>
              <a:rPr lang="en-US" sz="3600" kern="0" dirty="0">
                <a:solidFill>
                  <a:srgbClr val="000000"/>
                </a:solidFill>
                <a:latin typeface="Arial"/>
              </a:rPr>
              <a:t>31A-403 Khoruzhei str.</a:t>
            </a:r>
          </a:p>
          <a:p>
            <a:pPr>
              <a:spcBef>
                <a:spcPct val="20000"/>
              </a:spcBef>
              <a:buClr>
                <a:srgbClr val="779F92"/>
              </a:buClr>
              <a:buSzPct val="75000"/>
              <a:defRPr/>
            </a:pPr>
            <a:r>
              <a:rPr lang="en-US" sz="3600" kern="0" dirty="0">
                <a:solidFill>
                  <a:srgbClr val="000000"/>
                </a:solidFill>
                <a:latin typeface="Arial"/>
              </a:rPr>
              <a:t>220002, Minsk, Belarus</a:t>
            </a:r>
          </a:p>
          <a:p>
            <a:pPr>
              <a:spcBef>
                <a:spcPct val="20000"/>
              </a:spcBef>
              <a:buClr>
                <a:srgbClr val="779F92"/>
              </a:buClr>
              <a:buSzPct val="75000"/>
              <a:defRPr/>
            </a:pPr>
            <a:r>
              <a:rPr lang="en-US" sz="3600" kern="0" dirty="0">
                <a:solidFill>
                  <a:srgbClr val="000000"/>
                </a:solidFill>
                <a:latin typeface="Arial"/>
              </a:rPr>
              <a:t>Tel./fax </a:t>
            </a:r>
            <a:r>
              <a:rPr lang="de-DE" sz="3600" kern="0" dirty="0">
                <a:solidFill>
                  <a:srgbClr val="000000"/>
                </a:solidFill>
                <a:latin typeface="Arial"/>
              </a:rPr>
              <a:t>+375 17 2931781</a:t>
            </a:r>
          </a:p>
          <a:p>
            <a:pPr>
              <a:spcBef>
                <a:spcPct val="20000"/>
              </a:spcBef>
              <a:buClr>
                <a:srgbClr val="779F92"/>
              </a:buClr>
              <a:buSzPct val="75000"/>
              <a:defRPr/>
            </a:pPr>
            <a:r>
              <a:rPr lang="de-DE" sz="3600" kern="0" dirty="0">
                <a:solidFill>
                  <a:srgbClr val="000000"/>
                </a:solidFill>
                <a:latin typeface="Arial"/>
              </a:rPr>
              <a:t>http://www.bif.ac.by</a:t>
            </a:r>
          </a:p>
          <a:p>
            <a:pPr>
              <a:spcBef>
                <a:spcPct val="20000"/>
              </a:spcBef>
              <a:buClr>
                <a:srgbClr val="779F92"/>
              </a:buClr>
              <a:buSzPct val="75000"/>
              <a:defRPr/>
            </a:pPr>
            <a:r>
              <a:rPr lang="de-DE" sz="3600" kern="0" dirty="0">
                <a:solidFill>
                  <a:srgbClr val="000000"/>
                </a:solidFill>
                <a:latin typeface="Arial"/>
              </a:rPr>
              <a:t>e-mail: </a:t>
            </a:r>
            <a:r>
              <a:rPr lang="de-DE" sz="3600" kern="0" dirty="0">
                <a:solidFill>
                  <a:schemeClr val="bg1"/>
                </a:solidFill>
                <a:latin typeface="Arial"/>
              </a:rPr>
              <a:t>belinfund@mail.ru</a:t>
            </a:r>
            <a:endParaRPr lang="ru-RU" sz="3600" kern="0" dirty="0">
              <a:solidFill>
                <a:schemeClr val="bg1"/>
              </a:solidFill>
              <a:latin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3059113" y="620713"/>
            <a:ext cx="5616575" cy="1077912"/>
          </a:xfrm>
          <a:prstGeom prst="rect">
            <a:avLst/>
          </a:prstGeom>
          <a:noFill/>
          <a:ln>
            <a:noFill/>
          </a:ln>
          <a:effectLst/>
          <a:extLst/>
        </p:spPr>
        <p:txBody>
          <a:bodyPr>
            <a:spAutoFit/>
          </a:bodyPr>
          <a:lstStyle/>
          <a:p>
            <a:pPr>
              <a:defRPr/>
            </a:pPr>
            <a:r>
              <a:rPr lang="en-US" sz="3200" b="1" dirty="0">
                <a:solidFill>
                  <a:schemeClr val="bg1"/>
                </a:solidFill>
                <a:latin typeface="+mj-lt"/>
              </a:rPr>
              <a:t>Belarusian innovative fund: setting up</a:t>
            </a:r>
            <a:endParaRPr lang="ru-RU" sz="3200" b="1" dirty="0">
              <a:solidFill>
                <a:schemeClr val="bg1"/>
              </a:solidFill>
              <a:latin typeface="+mj-lt"/>
            </a:endParaRPr>
          </a:p>
        </p:txBody>
      </p:sp>
      <p:sp>
        <p:nvSpPr>
          <p:cNvPr id="14340" name="Rectangle 19"/>
          <p:cNvSpPr>
            <a:spLocks noChangeArrowheads="1"/>
          </p:cNvSpPr>
          <p:nvPr/>
        </p:nvSpPr>
        <p:spPr bwMode="auto">
          <a:xfrm>
            <a:off x="2232025" y="2008188"/>
            <a:ext cx="67325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a:t>The task of establishing a new funding mechanism and developing of an integrated system of measures to encourage and support domestic producers has been was solved partly through the setting up of a national fund for special purposes – the Belarusian Innovation Fund (BIF). Its main goal is to provide a support for innovative productions.</a:t>
            </a:r>
          </a:p>
          <a:p>
            <a:pPr marL="285750" indent="-285750">
              <a:buFont typeface="Arial" charset="0"/>
              <a:buChar char="•"/>
            </a:pPr>
            <a:r>
              <a:rPr lang="en-US"/>
              <a:t>BIF was founded in 1998, by the Regulation of the Council of Ministers of the Republic of Belarus №1739 to strengthen the public support for innovation. It is a public non-profit organization. </a:t>
            </a:r>
          </a:p>
          <a:p>
            <a:pPr marL="285750" indent="-285750">
              <a:buFont typeface="Arial" charset="0"/>
              <a:buChar char="•"/>
            </a:pPr>
            <a:r>
              <a:rPr lang="en-US"/>
              <a:t>The activities are carried out in the form of financial support to implementation of innovative projects, analysis of the results of S&amp;T programs, selection of best and promising developments. BIF presents just one of the forms of the public support to innovation activities in Belarus.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3059113" y="620713"/>
            <a:ext cx="5616575" cy="1077912"/>
          </a:xfrm>
          <a:prstGeom prst="rect">
            <a:avLst/>
          </a:prstGeom>
          <a:noFill/>
          <a:ln>
            <a:noFill/>
          </a:ln>
          <a:effectLst/>
          <a:extLst/>
        </p:spPr>
        <p:txBody>
          <a:bodyPr>
            <a:spAutoFit/>
          </a:bodyPr>
          <a:lstStyle/>
          <a:p>
            <a:pPr>
              <a:defRPr/>
            </a:pPr>
            <a:r>
              <a:rPr lang="en-US" sz="3200" b="1" dirty="0">
                <a:solidFill>
                  <a:schemeClr val="bg1"/>
                </a:solidFill>
                <a:latin typeface="+mj-lt"/>
              </a:rPr>
              <a:t>Belarusian innovative fund: funds</a:t>
            </a:r>
            <a:endParaRPr lang="ru-RU" sz="3200" b="1" dirty="0">
              <a:solidFill>
                <a:schemeClr val="bg1"/>
              </a:solidFill>
              <a:latin typeface="+mj-lt"/>
            </a:endParaRPr>
          </a:p>
        </p:txBody>
      </p:sp>
      <p:sp>
        <p:nvSpPr>
          <p:cNvPr id="15364" name="Rectangle 19"/>
          <p:cNvSpPr>
            <a:spLocks noChangeArrowheads="1"/>
          </p:cNvSpPr>
          <p:nvPr/>
        </p:nvSpPr>
        <p:spPr bwMode="auto">
          <a:xfrm>
            <a:off x="2232025" y="2008188"/>
            <a:ext cx="673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2" name="Схема 1"/>
          <p:cNvGraphicFramePr/>
          <p:nvPr/>
        </p:nvGraphicFramePr>
        <p:xfrm>
          <a:off x="2232025" y="1698625"/>
          <a:ext cx="6588447"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3059113" y="620713"/>
            <a:ext cx="5616575" cy="1077218"/>
          </a:xfrm>
          <a:prstGeom prst="rect">
            <a:avLst/>
          </a:prstGeom>
          <a:noFill/>
          <a:ln>
            <a:noFill/>
          </a:ln>
          <a:effectLst/>
          <a:extLst/>
        </p:spPr>
        <p:txBody>
          <a:bodyPr>
            <a:spAutoFit/>
          </a:bodyPr>
          <a:lstStyle/>
          <a:p>
            <a:r>
              <a:rPr lang="en-US" sz="3200" dirty="0">
                <a:solidFill>
                  <a:schemeClr val="bg1"/>
                </a:solidFill>
              </a:rPr>
              <a:t>Belinfund: the order of providing a financial support</a:t>
            </a:r>
            <a:endParaRPr lang="ru-RU" sz="3200" dirty="0">
              <a:solidFill>
                <a:schemeClr val="bg1"/>
              </a:solidFill>
            </a:endParaRPr>
          </a:p>
        </p:txBody>
      </p:sp>
      <p:sp>
        <p:nvSpPr>
          <p:cNvPr id="21509" name="Rectangle 19"/>
          <p:cNvSpPr>
            <a:spLocks noChangeArrowheads="1"/>
          </p:cNvSpPr>
          <p:nvPr/>
        </p:nvSpPr>
        <p:spPr bwMode="auto">
          <a:xfrm>
            <a:off x="2232025" y="2008188"/>
            <a:ext cx="673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21511" name="Group 4"/>
          <p:cNvGrpSpPr>
            <a:grpSpLocks noChangeAspect="1"/>
          </p:cNvGrpSpPr>
          <p:nvPr/>
        </p:nvGrpSpPr>
        <p:grpSpPr bwMode="auto">
          <a:xfrm>
            <a:off x="1069077" y="2193131"/>
            <a:ext cx="7932674" cy="4945063"/>
            <a:chOff x="2355" y="2542"/>
            <a:chExt cx="7200" cy="4320"/>
          </a:xfrm>
        </p:grpSpPr>
        <p:sp>
          <p:nvSpPr>
            <p:cNvPr id="21512" name="AutoShape 5"/>
            <p:cNvSpPr>
              <a:spLocks noChangeAspect="1" noChangeArrowheads="1"/>
            </p:cNvSpPr>
            <p:nvPr/>
          </p:nvSpPr>
          <p:spPr bwMode="auto">
            <a:xfrm>
              <a:off x="2355" y="2542"/>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92518" name="Rectangle 6"/>
            <p:cNvSpPr>
              <a:spLocks noChangeArrowheads="1"/>
            </p:cNvSpPr>
            <p:nvPr/>
          </p:nvSpPr>
          <p:spPr bwMode="auto">
            <a:xfrm>
              <a:off x="5209" y="2665"/>
              <a:ext cx="1986" cy="742"/>
            </a:xfrm>
            <a:prstGeom prst="rect">
              <a:avLst/>
            </a:prstGeom>
            <a:solidFill>
              <a:schemeClr val="accent6">
                <a:lumMod val="60000"/>
                <a:lumOff val="40000"/>
                <a:alpha val="70000"/>
              </a:schemeClr>
            </a:solidFill>
            <a:ln w="76200" cmpd="tri">
              <a:solidFill>
                <a:srgbClr val="64263C"/>
              </a:solidFill>
              <a:miter lim="800000"/>
              <a:headEnd/>
              <a:tailEnd/>
            </a:ln>
          </p:spPr>
          <p:txBody>
            <a:bodyPr/>
            <a:lstStyle/>
            <a:p>
              <a:pPr algn="ctr">
                <a:defRPr/>
              </a:pPr>
              <a:r>
                <a:rPr lang="en-US" sz="2400" b="1" dirty="0">
                  <a:solidFill>
                    <a:srgbClr val="000080"/>
                  </a:solidFill>
                  <a:latin typeface="+mn-lt"/>
                </a:rPr>
                <a:t>Innovative Project (IP)</a:t>
              </a:r>
              <a:endParaRPr lang="ru-RU" sz="2400" b="1" dirty="0">
                <a:solidFill>
                  <a:srgbClr val="000080"/>
                </a:solidFill>
                <a:latin typeface="+mn-lt"/>
              </a:endParaRPr>
            </a:p>
          </p:txBody>
        </p:sp>
        <p:sp>
          <p:nvSpPr>
            <p:cNvPr id="21514" name="Rectangle 7"/>
            <p:cNvSpPr>
              <a:spLocks noChangeArrowheads="1"/>
            </p:cNvSpPr>
            <p:nvPr/>
          </p:nvSpPr>
          <p:spPr bwMode="auto">
            <a:xfrm>
              <a:off x="7569" y="3406"/>
              <a:ext cx="1986" cy="740"/>
            </a:xfrm>
            <a:prstGeom prst="rect">
              <a:avLst/>
            </a:prstGeom>
            <a:solidFill>
              <a:schemeClr val="accent2">
                <a:lumMod val="40000"/>
                <a:lumOff val="60000"/>
              </a:schemeClr>
            </a:solidFill>
            <a:ln w="38100" cmpd="dbl">
              <a:solidFill>
                <a:srgbClr val="64263C"/>
              </a:solidFill>
              <a:miter lim="800000"/>
              <a:headEnd/>
              <a:tailEnd/>
            </a:ln>
          </p:spPr>
          <p:txBody>
            <a:bodyPr/>
            <a:lstStyle/>
            <a:p>
              <a:pPr algn="ctr">
                <a:buFontTx/>
                <a:buChar char="•"/>
              </a:pPr>
              <a:endParaRPr lang="ru-RU" sz="1200">
                <a:solidFill>
                  <a:srgbClr val="000080"/>
                </a:solidFill>
                <a:latin typeface="Verdana" pitchFamily="34" charset="0"/>
              </a:endParaRPr>
            </a:p>
            <a:p>
              <a:pPr algn="ctr"/>
              <a:r>
                <a:rPr lang="en-US" sz="2400" b="1">
                  <a:solidFill>
                    <a:srgbClr val="000066"/>
                  </a:solidFill>
                </a:rPr>
                <a:t>Result</a:t>
              </a:r>
              <a:endParaRPr lang="ru-RU" sz="2400" b="1">
                <a:solidFill>
                  <a:srgbClr val="000066"/>
                </a:solidFill>
              </a:endParaRPr>
            </a:p>
          </p:txBody>
        </p:sp>
        <p:sp>
          <p:nvSpPr>
            <p:cNvPr id="21515" name="Rectangle 8"/>
            <p:cNvSpPr>
              <a:spLocks noChangeArrowheads="1"/>
            </p:cNvSpPr>
            <p:nvPr/>
          </p:nvSpPr>
          <p:spPr bwMode="auto">
            <a:xfrm>
              <a:off x="4217" y="4640"/>
              <a:ext cx="1861" cy="741"/>
            </a:xfrm>
            <a:prstGeom prst="rect">
              <a:avLst/>
            </a:prstGeom>
            <a:solidFill>
              <a:schemeClr val="accent6">
                <a:lumMod val="60000"/>
                <a:lumOff val="40000"/>
              </a:schemeClr>
            </a:solidFill>
            <a:ln w="38100" cmpd="dbl">
              <a:solidFill>
                <a:srgbClr val="64263C"/>
              </a:solidFill>
              <a:miter lim="800000"/>
              <a:headEnd/>
              <a:tailEnd/>
            </a:ln>
          </p:spPr>
          <p:txBody>
            <a:bodyPr/>
            <a:lstStyle/>
            <a:p>
              <a:pPr algn="ctr"/>
              <a:endParaRPr lang="ru-RU" sz="800">
                <a:solidFill>
                  <a:srgbClr val="000080"/>
                </a:solidFill>
                <a:latin typeface="Verdana" pitchFamily="34" charset="0"/>
              </a:endParaRPr>
            </a:p>
            <a:p>
              <a:pPr algn="ctr"/>
              <a:r>
                <a:rPr lang="en-US" sz="2400" b="1">
                  <a:solidFill>
                    <a:srgbClr val="000066"/>
                  </a:solidFill>
                </a:rPr>
                <a:t>IP Executer</a:t>
              </a:r>
              <a:endParaRPr lang="ru-RU" sz="2400" b="1">
                <a:solidFill>
                  <a:srgbClr val="000066"/>
                </a:solidFill>
              </a:endParaRPr>
            </a:p>
          </p:txBody>
        </p:sp>
        <p:sp>
          <p:nvSpPr>
            <p:cNvPr id="21516" name="Rectangle 9"/>
            <p:cNvSpPr>
              <a:spLocks noChangeArrowheads="1"/>
            </p:cNvSpPr>
            <p:nvPr/>
          </p:nvSpPr>
          <p:spPr bwMode="auto">
            <a:xfrm>
              <a:off x="6327" y="4640"/>
              <a:ext cx="1862" cy="741"/>
            </a:xfrm>
            <a:prstGeom prst="rect">
              <a:avLst/>
            </a:prstGeom>
            <a:solidFill>
              <a:schemeClr val="accent6">
                <a:lumMod val="60000"/>
                <a:lumOff val="40000"/>
              </a:schemeClr>
            </a:solidFill>
            <a:ln w="38100" cmpd="dbl">
              <a:solidFill>
                <a:srgbClr val="64263C"/>
              </a:solidFill>
              <a:miter lim="800000"/>
              <a:headEnd/>
              <a:tailEnd/>
            </a:ln>
          </p:spPr>
          <p:txBody>
            <a:bodyPr/>
            <a:lstStyle/>
            <a:p>
              <a:pPr algn="ctr"/>
              <a:r>
                <a:rPr lang="en-US" sz="2400" b="1" dirty="0">
                  <a:solidFill>
                    <a:srgbClr val="000066"/>
                  </a:solidFill>
                </a:rPr>
                <a:t>IP State Customer</a:t>
              </a:r>
              <a:endParaRPr lang="ru-RU" sz="2400" b="1" dirty="0">
                <a:solidFill>
                  <a:srgbClr val="000066"/>
                </a:solidFill>
              </a:endParaRPr>
            </a:p>
          </p:txBody>
        </p:sp>
        <p:sp>
          <p:nvSpPr>
            <p:cNvPr id="192522" name="Oval 10"/>
            <p:cNvSpPr>
              <a:spLocks noChangeArrowheads="1"/>
            </p:cNvSpPr>
            <p:nvPr/>
          </p:nvSpPr>
          <p:spPr bwMode="auto">
            <a:xfrm>
              <a:off x="2355" y="3406"/>
              <a:ext cx="2608" cy="986"/>
            </a:xfrm>
            <a:prstGeom prst="ellipse">
              <a:avLst/>
            </a:prstGeom>
            <a:solidFill>
              <a:schemeClr val="accent2">
                <a:lumMod val="40000"/>
                <a:lumOff val="60000"/>
              </a:schemeClr>
            </a:solidFill>
            <a:ln w="38100" cmpd="dbl">
              <a:solidFill>
                <a:srgbClr val="64263C"/>
              </a:solidFill>
              <a:round/>
              <a:headEnd/>
              <a:tailEnd/>
            </a:ln>
          </p:spPr>
          <p:txBody>
            <a:bodyPr/>
            <a:lstStyle/>
            <a:p>
              <a:pPr algn="ctr"/>
              <a:endParaRPr lang="en-US" sz="800" b="1" dirty="0">
                <a:solidFill>
                  <a:srgbClr val="000080"/>
                </a:solidFill>
              </a:endParaRPr>
            </a:p>
            <a:p>
              <a:pPr algn="ctr"/>
              <a:r>
                <a:rPr lang="en-US" sz="2400" b="1" dirty="0">
                  <a:solidFill>
                    <a:srgbClr val="000080"/>
                  </a:solidFill>
                </a:rPr>
                <a:t>Belinfund</a:t>
              </a:r>
              <a:endParaRPr lang="ru-RU" sz="2400" b="1" dirty="0">
                <a:solidFill>
                  <a:srgbClr val="000080"/>
                </a:solidFill>
              </a:endParaRPr>
            </a:p>
          </p:txBody>
        </p:sp>
        <p:cxnSp>
          <p:nvCxnSpPr>
            <p:cNvPr id="21518" name="AutoShape 11"/>
            <p:cNvCxnSpPr>
              <a:cxnSpLocks noChangeShapeType="1"/>
              <a:stCxn id="192522" idx="0"/>
              <a:endCxn id="192518" idx="1"/>
            </p:cNvCxnSpPr>
            <p:nvPr/>
          </p:nvCxnSpPr>
          <p:spPr bwMode="auto">
            <a:xfrm rot="-5400000">
              <a:off x="4239" y="2455"/>
              <a:ext cx="349" cy="1511"/>
            </a:xfrm>
            <a:prstGeom prst="bentConnector2">
              <a:avLst/>
            </a:prstGeom>
            <a:noFill/>
            <a:ln w="25400">
              <a:solidFill>
                <a:srgbClr val="64263C"/>
              </a:solidFill>
              <a:miter lim="800000"/>
              <a:headEnd type="oval" w="med" len="med"/>
              <a:tailEnd type="triangle" w="lg" len="lg"/>
            </a:ln>
            <a:extLst>
              <a:ext uri="{909E8E84-426E-40DD-AFC4-6F175D3DCCD1}">
                <a14:hiddenFill xmlns:a14="http://schemas.microsoft.com/office/drawing/2010/main">
                  <a:noFill/>
                </a14:hiddenFill>
              </a:ext>
            </a:extLst>
          </p:spPr>
        </p:cxnSp>
        <p:cxnSp>
          <p:nvCxnSpPr>
            <p:cNvPr id="21519" name="AutoShape 12"/>
            <p:cNvCxnSpPr>
              <a:cxnSpLocks noChangeShapeType="1"/>
              <a:stCxn id="192518" idx="3"/>
              <a:endCxn id="21514" idx="0"/>
            </p:cNvCxnSpPr>
            <p:nvPr/>
          </p:nvCxnSpPr>
          <p:spPr bwMode="auto">
            <a:xfrm>
              <a:off x="7237" y="3036"/>
              <a:ext cx="1325" cy="349"/>
            </a:xfrm>
            <a:prstGeom prst="bentConnector2">
              <a:avLst/>
            </a:prstGeom>
            <a:noFill/>
            <a:ln w="25400">
              <a:solidFill>
                <a:srgbClr val="64263C"/>
              </a:solidFill>
              <a:miter lim="800000"/>
              <a:headEnd type="oval" w="med" len="med"/>
              <a:tailEnd type="triangle" w="lg" len="lg"/>
            </a:ln>
            <a:extLst>
              <a:ext uri="{909E8E84-426E-40DD-AFC4-6F175D3DCCD1}">
                <a14:hiddenFill xmlns:a14="http://schemas.microsoft.com/office/drawing/2010/main">
                  <a:noFill/>
                </a14:hiddenFill>
              </a:ext>
            </a:extLst>
          </p:spPr>
        </p:cxnSp>
        <p:cxnSp>
          <p:nvCxnSpPr>
            <p:cNvPr id="21520" name="AutoShape 13"/>
            <p:cNvCxnSpPr>
              <a:cxnSpLocks noChangeShapeType="1"/>
            </p:cNvCxnSpPr>
            <p:nvPr/>
          </p:nvCxnSpPr>
          <p:spPr bwMode="auto">
            <a:xfrm rot="5400000">
              <a:off x="5925" y="1818"/>
              <a:ext cx="247" cy="4905"/>
            </a:xfrm>
            <a:prstGeom prst="bentConnector3">
              <a:avLst>
                <a:gd name="adj1" fmla="val 679444"/>
              </a:avLst>
            </a:prstGeom>
            <a:noFill/>
            <a:ln w="25400">
              <a:solidFill>
                <a:srgbClr val="64263C"/>
              </a:solidFill>
              <a:miter lim="800000"/>
              <a:headEnd type="oval" w="med" len="med"/>
              <a:tailEnd type="triangle" w="lg" len="lg"/>
            </a:ln>
            <a:extLst>
              <a:ext uri="{909E8E84-426E-40DD-AFC4-6F175D3DCCD1}">
                <a14:hiddenFill xmlns:a14="http://schemas.microsoft.com/office/drawing/2010/main">
                  <a:noFill/>
                </a14:hiddenFill>
              </a:ext>
            </a:extLst>
          </p:spPr>
        </p:cxnSp>
        <p:sp>
          <p:nvSpPr>
            <p:cNvPr id="21521" name="Line 14"/>
            <p:cNvSpPr>
              <a:spLocks noChangeShapeType="1"/>
            </p:cNvSpPr>
            <p:nvPr/>
          </p:nvSpPr>
          <p:spPr bwMode="auto">
            <a:xfrm flipV="1">
              <a:off x="5707" y="3406"/>
              <a:ext cx="0" cy="1234"/>
            </a:xfrm>
            <a:prstGeom prst="line">
              <a:avLst/>
            </a:prstGeom>
            <a:noFill/>
            <a:ln w="25400">
              <a:solidFill>
                <a:srgbClr val="64263C"/>
              </a:solidFill>
              <a:round/>
              <a:headEnd type="diamond" w="med" len="med"/>
              <a:tailEnd type="triangle" w="lg" len="lg"/>
            </a:ln>
            <a:extLst>
              <a:ext uri="{909E8E84-426E-40DD-AFC4-6F175D3DCCD1}">
                <a14:hiddenFill xmlns:a14="http://schemas.microsoft.com/office/drawing/2010/main">
                  <a:noFill/>
                </a14:hiddenFill>
              </a:ext>
            </a:extLst>
          </p:spPr>
          <p:txBody>
            <a:bodyPr/>
            <a:lstStyle/>
            <a:p>
              <a:endParaRPr lang="ru-RU"/>
            </a:p>
          </p:txBody>
        </p:sp>
        <p:sp>
          <p:nvSpPr>
            <p:cNvPr id="21522" name="Line 15"/>
            <p:cNvSpPr>
              <a:spLocks noChangeShapeType="1"/>
            </p:cNvSpPr>
            <p:nvPr/>
          </p:nvSpPr>
          <p:spPr bwMode="auto">
            <a:xfrm flipV="1">
              <a:off x="6700" y="3406"/>
              <a:ext cx="0" cy="1234"/>
            </a:xfrm>
            <a:prstGeom prst="line">
              <a:avLst/>
            </a:prstGeom>
            <a:noFill/>
            <a:ln w="25400">
              <a:solidFill>
                <a:srgbClr val="64263C"/>
              </a:solidFill>
              <a:round/>
              <a:headEnd type="diamond" w="med" len="med"/>
              <a:tailEnd type="triangle" w="lg" len="lg"/>
            </a:ln>
            <a:extLst>
              <a:ext uri="{909E8E84-426E-40DD-AFC4-6F175D3DCCD1}">
                <a14:hiddenFill xmlns:a14="http://schemas.microsoft.com/office/drawing/2010/main">
                  <a:noFill/>
                </a14:hiddenFill>
              </a:ext>
            </a:extLst>
          </p:spPr>
          <p:txBody>
            <a:bodyPr/>
            <a:lstStyle/>
            <a:p>
              <a:endParaRPr lang="ru-RU"/>
            </a:p>
          </p:txBody>
        </p:sp>
        <p:sp>
          <p:nvSpPr>
            <p:cNvPr id="21523" name="Rectangle 16"/>
            <p:cNvSpPr>
              <a:spLocks noChangeArrowheads="1"/>
            </p:cNvSpPr>
            <p:nvPr/>
          </p:nvSpPr>
          <p:spPr bwMode="auto">
            <a:xfrm>
              <a:off x="3969" y="2789"/>
              <a:ext cx="86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b="1">
                <a:solidFill>
                  <a:srgbClr val="CC0000"/>
                </a:solidFill>
                <a:latin typeface="Verdana" pitchFamily="34" charset="0"/>
              </a:endParaRPr>
            </a:p>
          </p:txBody>
        </p:sp>
        <p:sp>
          <p:nvSpPr>
            <p:cNvPr id="21524" name="Rectangle 17"/>
            <p:cNvSpPr>
              <a:spLocks noChangeArrowheads="1"/>
            </p:cNvSpPr>
            <p:nvPr/>
          </p:nvSpPr>
          <p:spPr bwMode="auto">
            <a:xfrm>
              <a:off x="5086" y="3776"/>
              <a:ext cx="745"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b="1">
                <a:solidFill>
                  <a:srgbClr val="CC0000"/>
                </a:solidFill>
                <a:latin typeface="Verdana" pitchFamily="34" charset="0"/>
              </a:endParaRPr>
            </a:p>
          </p:txBody>
        </p:sp>
        <p:sp>
          <p:nvSpPr>
            <p:cNvPr id="21525" name="Rectangle 18"/>
            <p:cNvSpPr>
              <a:spLocks noChangeArrowheads="1"/>
            </p:cNvSpPr>
            <p:nvPr/>
          </p:nvSpPr>
          <p:spPr bwMode="auto">
            <a:xfrm>
              <a:off x="5086" y="5875"/>
              <a:ext cx="186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dirty="0">
                  <a:solidFill>
                    <a:srgbClr val="7030A0"/>
                  </a:solidFill>
                </a:rPr>
                <a:t>Repayment</a:t>
              </a:r>
              <a:endParaRPr lang="ru-RU" sz="2400" b="1" dirty="0">
                <a:solidFill>
                  <a:srgbClr val="7030A0"/>
                </a:solidFill>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Rectangle 21"/>
          <p:cNvSpPr>
            <a:spLocks noChangeArrowheads="1"/>
          </p:cNvSpPr>
          <p:nvPr/>
        </p:nvSpPr>
        <p:spPr bwMode="auto">
          <a:xfrm>
            <a:off x="3106388" y="692696"/>
            <a:ext cx="5903912" cy="584775"/>
          </a:xfrm>
          <a:prstGeom prst="rect">
            <a:avLst/>
          </a:prstGeom>
          <a:noFill/>
          <a:ln>
            <a:noFill/>
          </a:ln>
          <a:effectLst/>
          <a:extLst/>
        </p:spPr>
        <p:txBody>
          <a:bodyPr>
            <a:spAutoFit/>
          </a:bodyPr>
          <a:lstStyle/>
          <a:p>
            <a:r>
              <a:rPr lang="en-US" sz="3200" dirty="0">
                <a:solidFill>
                  <a:schemeClr val="bg1"/>
                </a:solidFill>
              </a:rPr>
              <a:t>The new financing scheme</a:t>
            </a:r>
            <a:endParaRPr lang="ru-RU" sz="3200" dirty="0">
              <a:solidFill>
                <a:schemeClr val="bg1"/>
              </a:solidFill>
            </a:endParaRPr>
          </a:p>
        </p:txBody>
      </p:sp>
      <p:sp>
        <p:nvSpPr>
          <p:cNvPr id="22534" name="Rectangle 2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grpSp>
        <p:nvGrpSpPr>
          <p:cNvPr id="22541" name="Group 3"/>
          <p:cNvGrpSpPr>
            <a:grpSpLocks noChangeAspect="1"/>
          </p:cNvGrpSpPr>
          <p:nvPr/>
        </p:nvGrpSpPr>
        <p:grpSpPr bwMode="auto">
          <a:xfrm>
            <a:off x="1591535" y="1772816"/>
            <a:ext cx="7552465" cy="4824834"/>
            <a:chOff x="2355" y="8775"/>
            <a:chExt cx="7200" cy="4444"/>
          </a:xfrm>
        </p:grpSpPr>
        <p:sp>
          <p:nvSpPr>
            <p:cNvPr id="22542" name="AutoShape 4"/>
            <p:cNvSpPr>
              <a:spLocks noChangeAspect="1" noChangeArrowheads="1"/>
            </p:cNvSpPr>
            <p:nvPr/>
          </p:nvSpPr>
          <p:spPr bwMode="auto">
            <a:xfrm>
              <a:off x="2355" y="8775"/>
              <a:ext cx="7200" cy="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22543" name="Rectangle 5"/>
            <p:cNvSpPr>
              <a:spLocks noChangeArrowheads="1"/>
            </p:cNvSpPr>
            <p:nvPr/>
          </p:nvSpPr>
          <p:spPr bwMode="auto">
            <a:xfrm>
              <a:off x="2479" y="9107"/>
              <a:ext cx="7076" cy="1519"/>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dirty="0">
                  <a:solidFill>
                    <a:srgbClr val="64263C"/>
                  </a:solidFill>
                </a:rPr>
                <a:t>STATE PROGRAMS, INNOVATIVE PROJECTS</a:t>
              </a:r>
              <a:endParaRPr lang="ru-RU" sz="2400" b="1" dirty="0">
                <a:solidFill>
                  <a:srgbClr val="64263C"/>
                </a:solidFill>
              </a:endParaRPr>
            </a:p>
          </p:txBody>
        </p:sp>
        <p:sp>
          <p:nvSpPr>
            <p:cNvPr id="22544" name="Rectangle 6"/>
            <p:cNvSpPr>
              <a:spLocks noChangeArrowheads="1"/>
            </p:cNvSpPr>
            <p:nvPr/>
          </p:nvSpPr>
          <p:spPr bwMode="auto">
            <a:xfrm>
              <a:off x="2727" y="9639"/>
              <a:ext cx="1862" cy="864"/>
            </a:xfrm>
            <a:prstGeom prst="rect">
              <a:avLst/>
            </a:prstGeom>
            <a:solidFill>
              <a:schemeClr val="accent6">
                <a:lumMod val="60000"/>
                <a:lumOff val="40000"/>
              </a:schemeClr>
            </a:solidFill>
            <a:ln w="38100" cmpd="dbl">
              <a:solidFill>
                <a:srgbClr val="64263C"/>
              </a:solidFill>
              <a:miter lim="800000"/>
              <a:headEnd/>
              <a:tailEnd/>
            </a:ln>
          </p:spPr>
          <p:txBody>
            <a:bodyPr/>
            <a:lstStyle/>
            <a:p>
              <a:pPr algn="ctr"/>
              <a:endParaRPr lang="ru-RU" sz="1000" dirty="0">
                <a:latin typeface="Verdana" pitchFamily="34" charset="0"/>
              </a:endParaRPr>
            </a:p>
            <a:p>
              <a:pPr algn="ctr"/>
              <a:r>
                <a:rPr lang="en-US" sz="2400" b="1" i="1" dirty="0">
                  <a:solidFill>
                    <a:srgbClr val="000066"/>
                  </a:solidFill>
                </a:rPr>
                <a:t>Research</a:t>
              </a:r>
              <a:endParaRPr lang="ru-RU" sz="2400" b="1" i="1" dirty="0">
                <a:solidFill>
                  <a:srgbClr val="000066"/>
                </a:solidFill>
              </a:endParaRPr>
            </a:p>
          </p:txBody>
        </p:sp>
        <p:sp>
          <p:nvSpPr>
            <p:cNvPr id="22545" name="Rectangle 7"/>
            <p:cNvSpPr>
              <a:spLocks noChangeArrowheads="1"/>
            </p:cNvSpPr>
            <p:nvPr/>
          </p:nvSpPr>
          <p:spPr bwMode="auto">
            <a:xfrm>
              <a:off x="5086" y="9639"/>
              <a:ext cx="2049" cy="864"/>
            </a:xfrm>
            <a:prstGeom prst="rect">
              <a:avLst/>
            </a:prstGeom>
            <a:solidFill>
              <a:schemeClr val="accent6">
                <a:lumMod val="40000"/>
                <a:lumOff val="60000"/>
              </a:schemeClr>
            </a:solidFill>
            <a:ln w="38100" cmpd="dbl">
              <a:solidFill>
                <a:srgbClr val="64263C"/>
              </a:solidFill>
              <a:miter lim="800000"/>
              <a:headEnd/>
              <a:tailEnd/>
            </a:ln>
          </p:spPr>
          <p:txBody>
            <a:bodyPr/>
            <a:lstStyle/>
            <a:p>
              <a:pPr algn="ctr"/>
              <a:endParaRPr lang="ru-RU" sz="800" dirty="0">
                <a:latin typeface="Verdana" pitchFamily="34" charset="0"/>
              </a:endParaRPr>
            </a:p>
            <a:p>
              <a:pPr algn="ctr"/>
              <a:r>
                <a:rPr lang="en-US" sz="2400" b="1" i="1" dirty="0">
                  <a:solidFill>
                    <a:srgbClr val="000066"/>
                  </a:solidFill>
                </a:rPr>
                <a:t>Development</a:t>
              </a:r>
              <a:endParaRPr lang="ru-RU" sz="2400" b="1" dirty="0">
                <a:solidFill>
                  <a:srgbClr val="000066"/>
                </a:solidFill>
              </a:endParaRPr>
            </a:p>
          </p:txBody>
        </p:sp>
        <p:sp>
          <p:nvSpPr>
            <p:cNvPr id="22546" name="Rectangle 8"/>
            <p:cNvSpPr>
              <a:spLocks noChangeArrowheads="1"/>
            </p:cNvSpPr>
            <p:nvPr/>
          </p:nvSpPr>
          <p:spPr bwMode="auto">
            <a:xfrm>
              <a:off x="7569" y="9639"/>
              <a:ext cx="1860" cy="864"/>
            </a:xfrm>
            <a:prstGeom prst="rect">
              <a:avLst/>
            </a:prstGeom>
            <a:solidFill>
              <a:schemeClr val="accent6">
                <a:lumMod val="60000"/>
                <a:lumOff val="40000"/>
              </a:schemeClr>
            </a:solidFill>
            <a:ln w="38100" cmpd="dbl">
              <a:solidFill>
                <a:srgbClr val="64263C"/>
              </a:solidFill>
              <a:miter lim="800000"/>
              <a:headEnd/>
              <a:tailEnd/>
            </a:ln>
          </p:spPr>
          <p:txBody>
            <a:bodyPr/>
            <a:lstStyle/>
            <a:p>
              <a:pPr algn="ctr"/>
              <a:r>
                <a:rPr lang="en-US" sz="2000" b="1" i="1" dirty="0">
                  <a:solidFill>
                    <a:srgbClr val="000066"/>
                  </a:solidFill>
                </a:rPr>
                <a:t>Setting up and mastering of a production </a:t>
              </a:r>
              <a:endParaRPr lang="ru-RU" sz="2000" b="1" dirty="0">
                <a:solidFill>
                  <a:srgbClr val="000066"/>
                </a:solidFill>
              </a:endParaRPr>
            </a:p>
          </p:txBody>
        </p:sp>
        <p:sp>
          <p:nvSpPr>
            <p:cNvPr id="22547" name="Rectangle 9"/>
            <p:cNvSpPr>
              <a:spLocks noChangeArrowheads="1"/>
            </p:cNvSpPr>
            <p:nvPr/>
          </p:nvSpPr>
          <p:spPr bwMode="auto">
            <a:xfrm>
              <a:off x="3100" y="12231"/>
              <a:ext cx="2234" cy="836"/>
            </a:xfrm>
            <a:prstGeom prst="rect">
              <a:avLst/>
            </a:prstGeom>
            <a:solidFill>
              <a:schemeClr val="accent2"/>
            </a:solidFill>
            <a:ln w="38100" cmpd="dbl">
              <a:solidFill>
                <a:srgbClr val="64263C"/>
              </a:solidFill>
              <a:miter lim="800000"/>
              <a:headEnd/>
              <a:tailEnd/>
            </a:ln>
          </p:spPr>
          <p:txBody>
            <a:bodyPr/>
            <a:lstStyle/>
            <a:p>
              <a:pPr algn="ctr"/>
              <a:r>
                <a:rPr lang="en-US" sz="2400" b="1" dirty="0">
                  <a:solidFill>
                    <a:schemeClr val="accent3">
                      <a:lumMod val="75000"/>
                    </a:schemeClr>
                  </a:solidFill>
                </a:rPr>
                <a:t>Innovation funds (</a:t>
              </a:r>
              <a:r>
                <a:rPr lang="ru-RU" sz="2400" b="1" dirty="0">
                  <a:solidFill>
                    <a:schemeClr val="accent3">
                      <a:lumMod val="75000"/>
                    </a:schemeClr>
                  </a:solidFill>
                </a:rPr>
                <a:t>3%)</a:t>
              </a:r>
            </a:p>
          </p:txBody>
        </p:sp>
        <p:sp>
          <p:nvSpPr>
            <p:cNvPr id="22548" name="Rectangle 10"/>
            <p:cNvSpPr>
              <a:spLocks noChangeArrowheads="1"/>
            </p:cNvSpPr>
            <p:nvPr/>
          </p:nvSpPr>
          <p:spPr bwMode="auto">
            <a:xfrm>
              <a:off x="6327" y="12231"/>
              <a:ext cx="2235" cy="836"/>
            </a:xfrm>
            <a:prstGeom prst="rect">
              <a:avLst/>
            </a:prstGeom>
            <a:solidFill>
              <a:schemeClr val="accent2"/>
            </a:solidFill>
            <a:ln w="38100" cmpd="dbl">
              <a:solidFill>
                <a:srgbClr val="64263C"/>
              </a:solidFill>
              <a:miter lim="800000"/>
              <a:headEnd/>
              <a:tailEnd/>
            </a:ln>
          </p:spPr>
          <p:txBody>
            <a:bodyPr/>
            <a:lstStyle/>
            <a:p>
              <a:pPr algn="ctr"/>
              <a:endParaRPr lang="ru-RU" sz="800" dirty="0">
                <a:solidFill>
                  <a:srgbClr val="000080"/>
                </a:solidFill>
                <a:latin typeface="Verdana" pitchFamily="34" charset="0"/>
              </a:endParaRPr>
            </a:p>
            <a:p>
              <a:pPr algn="ctr"/>
              <a:r>
                <a:rPr lang="en-US" sz="2400" b="1" dirty="0">
                  <a:solidFill>
                    <a:schemeClr val="accent3">
                      <a:lumMod val="75000"/>
                    </a:schemeClr>
                  </a:solidFill>
                </a:rPr>
                <a:t>Other sources</a:t>
              </a:r>
              <a:endParaRPr lang="ru-RU" sz="2400" b="1" dirty="0">
                <a:solidFill>
                  <a:schemeClr val="accent3">
                    <a:lumMod val="75000"/>
                  </a:schemeClr>
                </a:solidFill>
              </a:endParaRPr>
            </a:p>
          </p:txBody>
        </p:sp>
        <p:sp>
          <p:nvSpPr>
            <p:cNvPr id="22549" name="Rectangle 11"/>
            <p:cNvSpPr>
              <a:spLocks noChangeArrowheads="1"/>
            </p:cNvSpPr>
            <p:nvPr/>
          </p:nvSpPr>
          <p:spPr bwMode="auto">
            <a:xfrm>
              <a:off x="2603" y="10997"/>
              <a:ext cx="2110" cy="617"/>
            </a:xfrm>
            <a:prstGeom prst="rect">
              <a:avLst/>
            </a:prstGeom>
            <a:solidFill>
              <a:schemeClr val="accent2"/>
            </a:solidFill>
            <a:ln w="38100" cmpd="dbl">
              <a:solidFill>
                <a:srgbClr val="64263C"/>
              </a:solidFill>
              <a:miter lim="800000"/>
              <a:headEnd/>
              <a:tailEnd/>
            </a:ln>
          </p:spPr>
          <p:txBody>
            <a:bodyPr/>
            <a:lstStyle/>
            <a:p>
              <a:pPr algn="ctr"/>
              <a:r>
                <a:rPr lang="en-US" sz="2400" b="1" dirty="0">
                  <a:solidFill>
                    <a:schemeClr val="accent3">
                      <a:lumMod val="75000"/>
                    </a:schemeClr>
                  </a:solidFill>
                </a:rPr>
                <a:t>State budget</a:t>
              </a:r>
              <a:endParaRPr lang="ru-RU" sz="2400" b="1" dirty="0">
                <a:solidFill>
                  <a:schemeClr val="accent3">
                    <a:lumMod val="75000"/>
                  </a:schemeClr>
                </a:solidFill>
              </a:endParaRPr>
            </a:p>
          </p:txBody>
        </p:sp>
        <p:sp>
          <p:nvSpPr>
            <p:cNvPr id="200716" name="Rectangle 12"/>
            <p:cNvSpPr>
              <a:spLocks noChangeArrowheads="1"/>
            </p:cNvSpPr>
            <p:nvPr/>
          </p:nvSpPr>
          <p:spPr bwMode="auto">
            <a:xfrm>
              <a:off x="7320" y="10997"/>
              <a:ext cx="2111" cy="616"/>
            </a:xfrm>
            <a:prstGeom prst="rect">
              <a:avLst/>
            </a:prstGeom>
            <a:solidFill>
              <a:schemeClr val="accent2"/>
            </a:solidFill>
            <a:ln w="38100" cmpd="dbl">
              <a:solidFill>
                <a:srgbClr val="64263C"/>
              </a:solidFill>
              <a:miter lim="800000"/>
              <a:headEnd/>
              <a:tailEnd/>
            </a:ln>
          </p:spPr>
          <p:txBody>
            <a:bodyPr/>
            <a:lstStyle/>
            <a:p>
              <a:pPr algn="ctr">
                <a:defRPr/>
              </a:pPr>
              <a:r>
                <a:rPr lang="en-US" sz="2400" b="1" dirty="0">
                  <a:solidFill>
                    <a:schemeClr val="accent3">
                      <a:lumMod val="75000"/>
                    </a:schemeClr>
                  </a:solidFill>
                  <a:latin typeface="+mn-lt"/>
                </a:rPr>
                <a:t>Repayment</a:t>
              </a:r>
              <a:endParaRPr lang="ru-RU" sz="2400" b="1" dirty="0">
                <a:solidFill>
                  <a:schemeClr val="accent3">
                    <a:lumMod val="75000"/>
                  </a:schemeClr>
                </a:solidFill>
                <a:latin typeface="+mn-lt"/>
              </a:endParaRPr>
            </a:p>
          </p:txBody>
        </p:sp>
        <p:sp>
          <p:nvSpPr>
            <p:cNvPr id="22551" name="Oval 13"/>
            <p:cNvSpPr>
              <a:spLocks noChangeArrowheads="1"/>
            </p:cNvSpPr>
            <p:nvPr/>
          </p:nvSpPr>
          <p:spPr bwMode="auto">
            <a:xfrm>
              <a:off x="5086" y="10873"/>
              <a:ext cx="1863" cy="867"/>
            </a:xfrm>
            <a:prstGeom prst="ellipse">
              <a:avLst/>
            </a:prstGeom>
            <a:solidFill>
              <a:schemeClr val="accent6">
                <a:lumMod val="20000"/>
                <a:lumOff val="80000"/>
              </a:schemeClr>
            </a:solidFill>
            <a:ln w="38100" cmpd="dbl">
              <a:solidFill>
                <a:srgbClr val="64263C"/>
              </a:solidFill>
              <a:round/>
              <a:headEnd/>
              <a:tailEnd/>
            </a:ln>
          </p:spPr>
          <p:txBody>
            <a:bodyPr/>
            <a:lstStyle/>
            <a:p>
              <a:pPr algn="ctr"/>
              <a:r>
                <a:rPr lang="en-US" sz="2000" b="1" dirty="0">
                  <a:solidFill>
                    <a:srgbClr val="000066"/>
                  </a:solidFill>
                </a:rPr>
                <a:t>Belinfund</a:t>
              </a:r>
              <a:endParaRPr lang="ru-RU" sz="2000" b="1" dirty="0">
                <a:solidFill>
                  <a:srgbClr val="000066"/>
                </a:solidFill>
              </a:endParaRPr>
            </a:p>
          </p:txBody>
        </p:sp>
        <p:sp>
          <p:nvSpPr>
            <p:cNvPr id="22552" name="Line 14"/>
            <p:cNvSpPr>
              <a:spLocks noChangeShapeType="1"/>
            </p:cNvSpPr>
            <p:nvPr/>
          </p:nvSpPr>
          <p:spPr bwMode="auto">
            <a:xfrm flipH="1" flipV="1">
              <a:off x="4704" y="11304"/>
              <a:ext cx="372" cy="1"/>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3" name="Line 15"/>
            <p:cNvSpPr>
              <a:spLocks noChangeShapeType="1"/>
            </p:cNvSpPr>
            <p:nvPr/>
          </p:nvSpPr>
          <p:spPr bwMode="auto">
            <a:xfrm flipH="1">
              <a:off x="6949" y="11332"/>
              <a:ext cx="371" cy="0"/>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4" name="Line 16"/>
            <p:cNvSpPr>
              <a:spLocks noChangeShapeType="1"/>
            </p:cNvSpPr>
            <p:nvPr/>
          </p:nvSpPr>
          <p:spPr bwMode="auto">
            <a:xfrm>
              <a:off x="8438" y="10503"/>
              <a:ext cx="0" cy="494"/>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5" name="Line 17"/>
            <p:cNvSpPr>
              <a:spLocks noChangeShapeType="1"/>
            </p:cNvSpPr>
            <p:nvPr/>
          </p:nvSpPr>
          <p:spPr bwMode="auto">
            <a:xfrm flipV="1">
              <a:off x="4714" y="11691"/>
              <a:ext cx="757" cy="540"/>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6" name="Line 18"/>
            <p:cNvSpPr>
              <a:spLocks noChangeShapeType="1"/>
            </p:cNvSpPr>
            <p:nvPr/>
          </p:nvSpPr>
          <p:spPr bwMode="auto">
            <a:xfrm flipH="1" flipV="1">
              <a:off x="6363" y="11691"/>
              <a:ext cx="586" cy="540"/>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7" name="Line 19"/>
            <p:cNvSpPr>
              <a:spLocks noChangeShapeType="1"/>
            </p:cNvSpPr>
            <p:nvPr/>
          </p:nvSpPr>
          <p:spPr bwMode="auto">
            <a:xfrm>
              <a:off x="3596" y="11614"/>
              <a:ext cx="745" cy="617"/>
            </a:xfrm>
            <a:prstGeom prst="line">
              <a:avLst/>
            </a:prstGeom>
            <a:noFill/>
            <a:ln w="38100" cmpd="dbl">
              <a:solidFill>
                <a:srgbClr val="64263C"/>
              </a:solidFill>
              <a:round/>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2558" name="Line 20"/>
            <p:cNvSpPr>
              <a:spLocks noChangeShapeType="1"/>
            </p:cNvSpPr>
            <p:nvPr/>
          </p:nvSpPr>
          <p:spPr bwMode="auto">
            <a:xfrm>
              <a:off x="4589" y="10009"/>
              <a:ext cx="497" cy="1"/>
            </a:xfrm>
            <a:prstGeom prst="line">
              <a:avLst/>
            </a:prstGeom>
            <a:noFill/>
            <a:ln w="19050">
              <a:solidFill>
                <a:srgbClr val="64263C"/>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ru-RU"/>
            </a:p>
          </p:txBody>
        </p:sp>
        <p:sp>
          <p:nvSpPr>
            <p:cNvPr id="22559" name="Line 21"/>
            <p:cNvSpPr>
              <a:spLocks noChangeShapeType="1"/>
            </p:cNvSpPr>
            <p:nvPr/>
          </p:nvSpPr>
          <p:spPr bwMode="auto">
            <a:xfrm>
              <a:off x="7072" y="10009"/>
              <a:ext cx="497" cy="0"/>
            </a:xfrm>
            <a:prstGeom prst="line">
              <a:avLst/>
            </a:prstGeom>
            <a:noFill/>
            <a:ln w="19050">
              <a:solidFill>
                <a:srgbClr val="64263C"/>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ru-RU"/>
            </a:p>
          </p:txBody>
        </p:sp>
      </p:gr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2751457" y="553896"/>
            <a:ext cx="6443662" cy="1077218"/>
          </a:xfrm>
          <a:prstGeom prst="rect">
            <a:avLst/>
          </a:prstGeom>
          <a:noFill/>
          <a:ln>
            <a:noFill/>
          </a:ln>
          <a:effectLst/>
          <a:extLst/>
        </p:spPr>
        <p:txBody>
          <a:bodyPr>
            <a:spAutoFit/>
          </a:bodyPr>
          <a:lstStyle/>
          <a:p>
            <a:pPr algn="ctr">
              <a:defRPr/>
            </a:pPr>
            <a:r>
              <a:rPr lang="en-US" sz="3200" b="1" dirty="0">
                <a:solidFill>
                  <a:schemeClr val="bg1"/>
                </a:solidFill>
              </a:rPr>
              <a:t>Advantages of being supported</a:t>
            </a:r>
            <a:br>
              <a:rPr lang="en-US" sz="3200" b="1" dirty="0">
                <a:solidFill>
                  <a:schemeClr val="bg1"/>
                </a:solidFill>
              </a:rPr>
            </a:br>
            <a:r>
              <a:rPr lang="en-US" sz="3200" b="1" dirty="0">
                <a:solidFill>
                  <a:schemeClr val="bg1"/>
                </a:solidFill>
              </a:rPr>
              <a:t>by Belinfund</a:t>
            </a:r>
            <a:endParaRPr lang="ru-RU" sz="3200" b="1" dirty="0">
              <a:solidFill>
                <a:schemeClr val="bg1"/>
              </a:solidFill>
              <a:latin typeface="+mj-lt"/>
            </a:endParaRPr>
          </a:p>
        </p:txBody>
      </p:sp>
      <p:sp>
        <p:nvSpPr>
          <p:cNvPr id="3077" name="Rectangle 19"/>
          <p:cNvSpPr>
            <a:spLocks noChangeArrowheads="1"/>
          </p:cNvSpPr>
          <p:nvPr/>
        </p:nvSpPr>
        <p:spPr bwMode="auto">
          <a:xfrm>
            <a:off x="2395338" y="2204864"/>
            <a:ext cx="6732588" cy="4327338"/>
          </a:xfrm>
          <a:prstGeom prst="rect">
            <a:avLst/>
          </a:prstGeom>
          <a:noFill/>
          <a:ln>
            <a:noFill/>
          </a:ln>
          <a:effectLst/>
          <a:extLst/>
        </p:spPr>
        <p:txBody>
          <a:bodyPr>
            <a:spAutoFit/>
          </a:bodyPr>
          <a:lstStyle/>
          <a:p>
            <a:pPr marL="342900" lvl="0" indent="-342900">
              <a:spcBef>
                <a:spcPct val="20000"/>
              </a:spcBef>
              <a:buFontTx/>
              <a:buChar char="•"/>
            </a:pPr>
            <a:r>
              <a:rPr lang="en-US" sz="3200" kern="0" dirty="0">
                <a:solidFill>
                  <a:srgbClr val="000000"/>
                </a:solidFill>
                <a:latin typeface="Arial"/>
              </a:rPr>
              <a:t>Time frame to use the financial support – up to 5 years </a:t>
            </a:r>
          </a:p>
          <a:p>
            <a:pPr marL="342900" lvl="0" indent="-342900">
              <a:spcBef>
                <a:spcPct val="20000"/>
              </a:spcBef>
              <a:buFontTx/>
              <a:buChar char="•"/>
            </a:pPr>
            <a:r>
              <a:rPr lang="en-US" sz="3200" kern="0" dirty="0">
                <a:solidFill>
                  <a:srgbClr val="000000"/>
                </a:solidFill>
                <a:latin typeface="Arial"/>
              </a:rPr>
              <a:t>Repayment is calculated using 0,5 refinancing rate </a:t>
            </a:r>
          </a:p>
          <a:p>
            <a:pPr marL="342900" lvl="0" indent="-342900">
              <a:spcBef>
                <a:spcPct val="20000"/>
              </a:spcBef>
              <a:buFontTx/>
              <a:buChar char="•"/>
            </a:pPr>
            <a:r>
              <a:rPr lang="en-US" sz="3200" kern="0" dirty="0">
                <a:solidFill>
                  <a:srgbClr val="000000"/>
                </a:solidFill>
                <a:latin typeface="Arial"/>
              </a:rPr>
              <a:t>Delay in the payment of interest and principal debt;</a:t>
            </a:r>
          </a:p>
          <a:p>
            <a:pPr marL="342900" lvl="0" indent="-342900">
              <a:spcBef>
                <a:spcPct val="20000"/>
              </a:spcBef>
              <a:buFontTx/>
              <a:buChar char="•"/>
            </a:pPr>
            <a:r>
              <a:rPr lang="en-US" sz="3200" kern="0" dirty="0">
                <a:solidFill>
                  <a:srgbClr val="000000"/>
                </a:solidFill>
                <a:latin typeface="Arial"/>
              </a:rPr>
              <a:t>The absence of mortgage and insurance</a:t>
            </a:r>
          </a:p>
        </p:txBody>
      </p:sp>
    </p:spTree>
    <p:extLst>
      <p:ext uri="{BB962C8B-B14F-4D97-AF65-F5344CB8AC3E}">
        <p14:creationId xmlns:p14="http://schemas.microsoft.com/office/powerpoint/2010/main" val="4470001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Rectangle 21"/>
          <p:cNvSpPr>
            <a:spLocks noChangeArrowheads="1"/>
          </p:cNvSpPr>
          <p:nvPr/>
        </p:nvSpPr>
        <p:spPr bwMode="auto">
          <a:xfrm>
            <a:off x="2916238" y="404664"/>
            <a:ext cx="5903912" cy="1076325"/>
          </a:xfrm>
          <a:prstGeom prst="rect">
            <a:avLst/>
          </a:prstGeom>
          <a:noFill/>
          <a:ln>
            <a:noFill/>
          </a:ln>
          <a:effectLst/>
          <a:extLst/>
        </p:spPr>
        <p:txBody>
          <a:bodyPr>
            <a:spAutoFit/>
          </a:bodyPr>
          <a:lstStyle/>
          <a:p>
            <a:pPr>
              <a:defRPr/>
            </a:pPr>
            <a:r>
              <a:rPr lang="en-US" sz="3200" b="1" dirty="0">
                <a:solidFill>
                  <a:schemeClr val="bg1"/>
                </a:solidFill>
                <a:latin typeface="+mj-lt"/>
              </a:rPr>
              <a:t>Successful projects of privately owned enterprises</a:t>
            </a:r>
            <a:endParaRPr lang="ru-RU" sz="3200" b="1" dirty="0">
              <a:solidFill>
                <a:schemeClr val="bg1"/>
              </a:solidFill>
              <a:latin typeface="+mj-lt"/>
            </a:endParaRPr>
          </a:p>
        </p:txBody>
      </p:sp>
      <p:pic>
        <p:nvPicPr>
          <p:cNvPr id="16387" name="Picture 22" descr="pik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20542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4" descr="pikt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700213"/>
            <a:ext cx="20542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16390" name="Rectangle 29"/>
          <p:cNvSpPr>
            <a:spLocks noChangeArrowheads="1"/>
          </p:cNvSpPr>
          <p:nvPr/>
        </p:nvSpPr>
        <p:spPr bwMode="auto">
          <a:xfrm>
            <a:off x="3419475" y="3284538"/>
            <a:ext cx="21605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chemeClr val="bg1"/>
                </a:solidFill>
              </a:rPr>
              <a:t>Production of house-hold technique </a:t>
            </a:r>
            <a:br>
              <a:rPr lang="en-US" sz="900" b="1">
                <a:solidFill>
                  <a:schemeClr val="bg1"/>
                </a:solidFill>
              </a:rPr>
            </a:br>
            <a:r>
              <a:rPr lang="en-US" sz="900" b="1">
                <a:solidFill>
                  <a:schemeClr val="bg1"/>
                </a:solidFill>
              </a:rPr>
              <a:t>“Gorizont-midea” (microwave ovens)</a:t>
            </a:r>
            <a:endParaRPr lang="ru-RU" sz="1000">
              <a:solidFill>
                <a:schemeClr val="bg1"/>
              </a:solidFill>
            </a:endParaRPr>
          </a:p>
        </p:txBody>
      </p:sp>
      <p:sp>
        <p:nvSpPr>
          <p:cNvPr id="16391" name="Rectangle 30"/>
          <p:cNvSpPr>
            <a:spLocks noChangeArrowheads="1"/>
          </p:cNvSpPr>
          <p:nvPr/>
        </p:nvSpPr>
        <p:spPr bwMode="auto">
          <a:xfrm>
            <a:off x="3348038" y="5924550"/>
            <a:ext cx="20177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chemeClr val="bg1"/>
                </a:solidFill>
              </a:rPr>
              <a:t>Production of compact luminescent lamps </a:t>
            </a:r>
          </a:p>
          <a:p>
            <a:pPr algn="ctr"/>
            <a:r>
              <a:rPr lang="en-US" sz="900" b="1">
                <a:solidFill>
                  <a:schemeClr val="bg1"/>
                </a:solidFill>
              </a:rPr>
              <a:t>(JSC BELZ, Brest)</a:t>
            </a:r>
            <a:endParaRPr lang="ru-RU" sz="900" b="1">
              <a:solidFill>
                <a:schemeClr val="bg1"/>
              </a:solidFill>
            </a:endParaRPr>
          </a:p>
        </p:txBody>
      </p:sp>
      <p:sp>
        <p:nvSpPr>
          <p:cNvPr id="16392" name="Rectangle 31"/>
          <p:cNvSpPr>
            <a:spLocks noChangeArrowheads="1"/>
          </p:cNvSpPr>
          <p:nvPr/>
        </p:nvSpPr>
        <p:spPr bwMode="auto">
          <a:xfrm>
            <a:off x="6264275" y="3284538"/>
            <a:ext cx="2052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chemeClr val="bg1"/>
                </a:solidFill>
              </a:rPr>
              <a:t>Installation for industrial producing of biofuels from rapeseed oil (PC “Grodno-Azot”, Grodno)</a:t>
            </a:r>
            <a:endParaRPr lang="ru-RU" sz="900" b="1">
              <a:solidFill>
                <a:schemeClr val="bg1"/>
              </a:solidFill>
            </a:endParaRPr>
          </a:p>
        </p:txBody>
      </p:sp>
      <p:sp>
        <p:nvSpPr>
          <p:cNvPr id="16393" name="Rectangle 32"/>
          <p:cNvSpPr>
            <a:spLocks noChangeArrowheads="1"/>
          </p:cNvSpPr>
          <p:nvPr/>
        </p:nvSpPr>
        <p:spPr bwMode="auto">
          <a:xfrm>
            <a:off x="6156325" y="5973763"/>
            <a:ext cx="2016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chemeClr val="bg1"/>
                </a:solidFill>
              </a:rPr>
              <a:t>Digital x-ray mammography </a:t>
            </a:r>
            <a:endParaRPr lang="ru-RU" sz="900" b="1">
              <a:solidFill>
                <a:schemeClr val="bg1"/>
              </a:solidFill>
            </a:endParaRPr>
          </a:p>
          <a:p>
            <a:pPr algn="ctr"/>
            <a:r>
              <a:rPr lang="en-US" sz="900" b="1">
                <a:solidFill>
                  <a:schemeClr val="bg1"/>
                </a:solidFill>
              </a:rPr>
              <a:t>(Scientific Production Private Unitary Enterprise “ADANI”)</a:t>
            </a:r>
            <a:endParaRPr lang="ru-RU" sz="900" b="1">
              <a:solidFill>
                <a:schemeClr val="bg1"/>
              </a:solidFill>
            </a:endParaRPr>
          </a:p>
        </p:txBody>
      </p:sp>
      <p:pic>
        <p:nvPicPr>
          <p:cNvPr id="16394" name="Picture 3" descr="Маммограф"/>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372225" y="3881438"/>
            <a:ext cx="1584325" cy="1901825"/>
          </a:xfrm>
        </p:spPr>
      </p:pic>
      <p:pic>
        <p:nvPicPr>
          <p:cNvPr id="163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4040188"/>
            <a:ext cx="19446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2700338" y="333375"/>
            <a:ext cx="6443662" cy="1569660"/>
          </a:xfrm>
          <a:prstGeom prst="rect">
            <a:avLst/>
          </a:prstGeom>
          <a:noFill/>
          <a:ln>
            <a:noFill/>
          </a:ln>
          <a:effectLst/>
          <a:extLst/>
        </p:spPr>
        <p:txBody>
          <a:bodyPr>
            <a:spAutoFit/>
          </a:bodyPr>
          <a:lstStyle/>
          <a:p>
            <a:pPr algn="ctr"/>
            <a:r>
              <a:rPr lang="en-US" sz="3200" dirty="0">
                <a:solidFill>
                  <a:schemeClr val="bg1"/>
                </a:solidFill>
              </a:rPr>
              <a:t>Public Corporation “Gorizont”</a:t>
            </a:r>
            <a:r>
              <a:rPr lang="ru-RU" sz="3200" dirty="0">
                <a:solidFill>
                  <a:schemeClr val="bg1"/>
                </a:solidFill>
              </a:rPr>
              <a:t/>
            </a:r>
            <a:br>
              <a:rPr lang="ru-RU" sz="3200" dirty="0">
                <a:solidFill>
                  <a:schemeClr val="bg1"/>
                </a:solidFill>
              </a:rPr>
            </a:br>
            <a:r>
              <a:rPr lang="en-US" sz="3200" dirty="0">
                <a:solidFill>
                  <a:schemeClr val="bg1"/>
                </a:solidFill>
              </a:rPr>
              <a:t>Setting up a production of house-hold technique “Gorizont-midea</a:t>
            </a:r>
            <a:r>
              <a:rPr lang="en-US" sz="3200" dirty="0" smtClean="0">
                <a:solidFill>
                  <a:schemeClr val="bg1"/>
                </a:solidFill>
              </a:rPr>
              <a:t>”</a:t>
            </a:r>
            <a:r>
              <a:rPr lang="en-US" sz="2800" b="1" dirty="0" smtClean="0">
                <a:solidFill>
                  <a:schemeClr val="bg1"/>
                </a:solidFill>
              </a:rPr>
              <a:t> </a:t>
            </a:r>
            <a:endParaRPr lang="ru-RU" sz="2800" b="1" dirty="0">
              <a:solidFill>
                <a:schemeClr val="bg1"/>
              </a:solidFill>
            </a:endParaRPr>
          </a:p>
        </p:txBody>
      </p:sp>
      <p:sp>
        <p:nvSpPr>
          <p:cNvPr id="3077" name="Rectangle 19"/>
          <p:cNvSpPr>
            <a:spLocks noChangeArrowheads="1"/>
          </p:cNvSpPr>
          <p:nvPr/>
        </p:nvSpPr>
        <p:spPr bwMode="auto">
          <a:xfrm>
            <a:off x="2346325" y="1876425"/>
            <a:ext cx="6732588" cy="4524315"/>
          </a:xfrm>
          <a:prstGeom prst="rect">
            <a:avLst/>
          </a:prstGeom>
          <a:noFill/>
          <a:ln>
            <a:noFill/>
          </a:ln>
          <a:effectLst/>
          <a:extLst/>
        </p:spPr>
        <p:txBody>
          <a:bodyPr>
            <a:spAutoFit/>
          </a:bodyPr>
          <a:lstStyle/>
          <a:p>
            <a:r>
              <a:rPr lang="en-US" sz="2400" dirty="0"/>
              <a:t>Funding: </a:t>
            </a:r>
          </a:p>
          <a:p>
            <a:r>
              <a:rPr lang="ru-RU" sz="2400" dirty="0"/>
              <a:t>7,0 </a:t>
            </a:r>
            <a:r>
              <a:rPr lang="en-US" sz="2400" dirty="0"/>
              <a:t>mln $ Belinfund </a:t>
            </a:r>
          </a:p>
          <a:p>
            <a:r>
              <a:rPr lang="en-US" sz="2400" dirty="0"/>
              <a:t>3</a:t>
            </a:r>
            <a:r>
              <a:rPr lang="ru-RU" sz="2400" dirty="0"/>
              <a:t>,</a:t>
            </a:r>
            <a:r>
              <a:rPr lang="en-US" sz="2400" dirty="0"/>
              <a:t>5</a:t>
            </a:r>
            <a:r>
              <a:rPr lang="ru-RU" sz="2400" dirty="0"/>
              <a:t> </a:t>
            </a:r>
            <a:r>
              <a:rPr lang="en-US" sz="2400" dirty="0"/>
              <a:t>mln $ Innovation Fund of the Ministry of Industry </a:t>
            </a:r>
          </a:p>
          <a:p>
            <a:r>
              <a:rPr lang="en-US" sz="2400" dirty="0"/>
              <a:t>3</a:t>
            </a:r>
            <a:r>
              <a:rPr lang="ru-RU" sz="2400" dirty="0"/>
              <a:t>,0 </a:t>
            </a:r>
            <a:r>
              <a:rPr lang="en-US" sz="2400" dirty="0"/>
              <a:t>mln $ Public Corporation “Gorizont”</a:t>
            </a:r>
            <a:endParaRPr lang="ru-RU" sz="2400" dirty="0"/>
          </a:p>
          <a:p>
            <a:endParaRPr lang="ru-RU" sz="2400" dirty="0"/>
          </a:p>
          <a:p>
            <a:r>
              <a:rPr lang="en-US" sz="2400" dirty="0"/>
              <a:t>A new production of house-hold technique has been set up (46 varieties of microwave ovens). More than 360 thous ovens for over 23,0 mln $ produced. 269 new jobs created. The ratio of Belinfund spendings to the is 1:3.2 (for 2008-2010).</a:t>
            </a:r>
          </a:p>
        </p:txBody>
      </p:sp>
    </p:spTree>
    <p:extLst>
      <p:ext uri="{BB962C8B-B14F-4D97-AF65-F5344CB8AC3E}">
        <p14:creationId xmlns:p14="http://schemas.microsoft.com/office/powerpoint/2010/main" val="1312390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16" descr="prez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17"/>
          <p:cNvSpPr>
            <a:spLocks noChangeArrowheads="1"/>
          </p:cNvSpPr>
          <p:nvPr/>
        </p:nvSpPr>
        <p:spPr bwMode="auto">
          <a:xfrm>
            <a:off x="422275" y="5516563"/>
            <a:ext cx="1917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bg1"/>
                </a:solidFill>
                <a:latin typeface="Impact" pitchFamily="34" charset="0"/>
              </a:rPr>
              <a:t>БЕЛОРУССКИЙ</a:t>
            </a:r>
            <a:r>
              <a:rPr lang="en-US">
                <a:solidFill>
                  <a:schemeClr val="bg1"/>
                </a:solidFill>
                <a:latin typeface="Impact" pitchFamily="34" charset="0"/>
              </a:rPr>
              <a:t> </a:t>
            </a:r>
            <a:br>
              <a:rPr lang="en-US">
                <a:solidFill>
                  <a:schemeClr val="bg1"/>
                </a:solidFill>
                <a:latin typeface="Impact" pitchFamily="34" charset="0"/>
              </a:rPr>
            </a:br>
            <a:r>
              <a:rPr lang="ru-RU">
                <a:solidFill>
                  <a:schemeClr val="bg1"/>
                </a:solidFill>
                <a:latin typeface="Impact" pitchFamily="34" charset="0"/>
              </a:rPr>
              <a:t>ИННОВАЦИОННЫЙ </a:t>
            </a:r>
            <a:endParaRPr lang="en-US">
              <a:solidFill>
                <a:schemeClr val="bg1"/>
              </a:solidFill>
              <a:latin typeface="Impact" pitchFamily="34" charset="0"/>
            </a:endParaRPr>
          </a:p>
          <a:p>
            <a:pPr algn="ctr"/>
            <a:r>
              <a:rPr lang="ru-RU">
                <a:solidFill>
                  <a:schemeClr val="bg1"/>
                </a:solidFill>
                <a:latin typeface="Impact" pitchFamily="34" charset="0"/>
              </a:rPr>
              <a:t>ФОНД</a:t>
            </a:r>
          </a:p>
        </p:txBody>
      </p:sp>
      <p:sp>
        <p:nvSpPr>
          <p:cNvPr id="3090" name="Rectangle 18"/>
          <p:cNvSpPr>
            <a:spLocks noChangeArrowheads="1"/>
          </p:cNvSpPr>
          <p:nvPr/>
        </p:nvSpPr>
        <p:spPr bwMode="auto">
          <a:xfrm>
            <a:off x="3131840" y="96904"/>
            <a:ext cx="5832648" cy="1815882"/>
          </a:xfrm>
          <a:prstGeom prst="rect">
            <a:avLst/>
          </a:prstGeom>
          <a:noFill/>
          <a:ln>
            <a:noFill/>
          </a:ln>
          <a:effectLst/>
          <a:extLst/>
        </p:spPr>
        <p:txBody>
          <a:bodyPr wrap="square">
            <a:spAutoFit/>
          </a:bodyPr>
          <a:lstStyle/>
          <a:p>
            <a:r>
              <a:rPr lang="en-US" sz="2800" dirty="0" smtClean="0">
                <a:solidFill>
                  <a:schemeClr val="bg1"/>
                </a:solidFill>
              </a:rPr>
              <a:t>Decree № 252 of 17.05.2010</a:t>
            </a:r>
            <a:endParaRPr lang="ru-RU" sz="2800" dirty="0" smtClean="0">
              <a:solidFill>
                <a:schemeClr val="bg1"/>
              </a:solidFill>
            </a:endParaRPr>
          </a:p>
          <a:p>
            <a:r>
              <a:rPr lang="en-US" sz="2800" dirty="0" smtClean="0">
                <a:solidFill>
                  <a:schemeClr val="bg1"/>
                </a:solidFill>
              </a:rPr>
              <a:t>“On amendments and changes in</a:t>
            </a:r>
            <a:endParaRPr lang="ru-RU" sz="2800" dirty="0" smtClean="0">
              <a:solidFill>
                <a:schemeClr val="bg1"/>
              </a:solidFill>
            </a:endParaRPr>
          </a:p>
          <a:p>
            <a:r>
              <a:rPr lang="en-US" sz="2800" dirty="0" smtClean="0">
                <a:solidFill>
                  <a:schemeClr val="bg1"/>
                </a:solidFill>
              </a:rPr>
              <a:t>some decrees of the President</a:t>
            </a:r>
            <a:endParaRPr lang="ru-RU" sz="2800" dirty="0" smtClean="0">
              <a:solidFill>
                <a:schemeClr val="bg1"/>
              </a:solidFill>
            </a:endParaRPr>
          </a:p>
          <a:p>
            <a:r>
              <a:rPr lang="en-US" sz="2800" dirty="0" smtClean="0">
                <a:solidFill>
                  <a:schemeClr val="bg1"/>
                </a:solidFill>
              </a:rPr>
              <a:t>of the Republic of Belarus” </a:t>
            </a:r>
            <a:endParaRPr lang="ru-RU" sz="2800" dirty="0">
              <a:solidFill>
                <a:schemeClr val="bg1"/>
              </a:solidFill>
            </a:endParaRPr>
          </a:p>
        </p:txBody>
      </p:sp>
      <p:sp>
        <p:nvSpPr>
          <p:cNvPr id="3077" name="Rectangle 19"/>
          <p:cNvSpPr>
            <a:spLocks noChangeArrowheads="1"/>
          </p:cNvSpPr>
          <p:nvPr/>
        </p:nvSpPr>
        <p:spPr bwMode="auto">
          <a:xfrm>
            <a:off x="1907704" y="2204864"/>
            <a:ext cx="7171209" cy="4770537"/>
          </a:xfrm>
          <a:prstGeom prst="rect">
            <a:avLst/>
          </a:prstGeom>
          <a:noFill/>
          <a:ln>
            <a:noFill/>
          </a:ln>
          <a:effectLst/>
          <a:extLst/>
        </p:spPr>
        <p:txBody>
          <a:bodyPr wrap="square">
            <a:spAutoFit/>
          </a:bodyPr>
          <a:lstStyle/>
          <a:p>
            <a:pPr marL="342900" indent="-342900">
              <a:buFont typeface="Arial" pitchFamily="34" charset="0"/>
              <a:buChar char="•"/>
            </a:pPr>
            <a:r>
              <a:rPr lang="en-US" sz="2000" dirty="0" smtClean="0"/>
              <a:t>The Decree regulates the activities of venture capital organizations, gives a definition of a "venture project" and "venture capital organization”, establishes a system of incentives to encourage venture businesses.</a:t>
            </a:r>
          </a:p>
          <a:p>
            <a:pPr marL="342900" indent="-342900">
              <a:buFont typeface="Arial" pitchFamily="34" charset="0"/>
              <a:buChar char="•"/>
            </a:pPr>
            <a:r>
              <a:rPr lang="en-US" sz="2000" dirty="0" smtClean="0"/>
              <a:t>The developing of initial stages of the venture investment system in Belarus is carried out by Belinfund. It has been entrusted additionally with a function of a venture capital firm in terms of supporting financially the venture projects.</a:t>
            </a:r>
          </a:p>
          <a:p>
            <a:pPr marL="342900" indent="-342900">
              <a:buFont typeface="Arial" pitchFamily="34" charset="0"/>
              <a:buChar char="•"/>
            </a:pPr>
            <a:r>
              <a:rPr lang="en-US" sz="2000" dirty="0" smtClean="0"/>
              <a:t>Belinfund supports the venture projects in high technology and knowledge-intensive industries. Projects must have a high economic and innovation efficiency and sustainable competitive advantages ensured by the techno-economic parameters of the created products and technologies compared to the analogues.</a:t>
            </a:r>
          </a:p>
          <a:p>
            <a:endParaRPr lang="en-U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Slipstream</Template>
  <TotalTime>1003</TotalTime>
  <Words>731</Words>
  <Application>Microsoft Office PowerPoint</Application>
  <PresentationFormat>Экран (4:3)</PresentationFormat>
  <Paragraphs>134</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Оформление по умолчанию</vt:lpstr>
      <vt:lpstr>1_Оформление по умолчанию</vt:lpstr>
      <vt:lpstr>2_Оформление по умолчанию</vt:lpstr>
      <vt:lpstr>Belarusian Innovative Fund in the structure of the EurAsian innovative system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БЕЛОРУССКИЙ  ИННОВАЦИОННЫЙ ФОНД</dc:title>
  <dc:creator>pc</dc:creator>
  <cp:lastModifiedBy>Alla</cp:lastModifiedBy>
  <cp:revision>35</cp:revision>
  <dcterms:created xsi:type="dcterms:W3CDTF">2011-01-04T12:17:16Z</dcterms:created>
  <dcterms:modified xsi:type="dcterms:W3CDTF">2014-11-28T13:06:12Z</dcterms:modified>
</cp:coreProperties>
</file>