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9" r:id="rId3"/>
    <p:sldId id="258" r:id="rId4"/>
    <p:sldId id="261" r:id="rId5"/>
    <p:sldId id="260" r:id="rId6"/>
    <p:sldId id="257" r:id="rId7"/>
    <p:sldId id="276" r:id="rId8"/>
    <p:sldId id="263" r:id="rId9"/>
    <p:sldId id="262" r:id="rId10"/>
    <p:sldId id="264" r:id="rId11"/>
    <p:sldId id="265" r:id="rId12"/>
    <p:sldId id="268" r:id="rId13"/>
    <p:sldId id="274" r:id="rId14"/>
    <p:sldId id="275" r:id="rId15"/>
    <p:sldId id="277" r:id="rId16"/>
    <p:sldId id="269" r:id="rId17"/>
    <p:sldId id="267" r:id="rId18"/>
    <p:sldId id="272" r:id="rId19"/>
    <p:sldId id="273" r:id="rId20"/>
    <p:sldId id="266" r:id="rId21"/>
    <p:sldId id="271" r:id="rId2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7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7043C-8B1F-4BB5-8616-9ACA34F591FC}" type="doc">
      <dgm:prSet loTypeId="urn:microsoft.com/office/officeart/2005/8/layout/arrow2" loCatId="process" qsTypeId="urn:microsoft.com/office/officeart/2005/8/quickstyle/3d1" qsCatId="3D" csTypeId="urn:microsoft.com/office/officeart/2005/8/colors/accent2_4" csCatId="accent2" phldr="1"/>
      <dgm:spPr/>
    </dgm:pt>
    <dgm:pt modelId="{C0DEC071-09DC-4F29-A6EC-09AABF798F2B}">
      <dgm:prSet phldrT="[Текст]" custT="1"/>
      <dgm:spPr>
        <a:solidFill>
          <a:schemeClr val="bg1">
            <a:alpha val="54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Экспертиза </a:t>
          </a:r>
          <a:r>
            <a:rPr lang="ru-RU" sz="1800" baseline="0" dirty="0" smtClean="0">
              <a:latin typeface="Times New Roman" pitchFamily="18" charset="0"/>
              <a:cs typeface="Times New Roman" pitchFamily="18" charset="0"/>
            </a:rPr>
            <a:t>научно-технических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aseline="0" dirty="0" smtClean="0">
              <a:latin typeface="Times New Roman" pitchFamily="18" charset="0"/>
              <a:cs typeface="Times New Roman" pitchFamily="18" charset="0"/>
            </a:rPr>
            <a:t>предложений</a:t>
          </a:r>
          <a:endParaRPr lang="be-BY" sz="1800" baseline="0" dirty="0"/>
        </a:p>
      </dgm:t>
    </dgm:pt>
    <dgm:pt modelId="{7577DEEE-1BA9-484B-926A-44423F5ADF23}" type="parTrans" cxnId="{6ED330A4-CFC2-4F5C-B3C3-A8D300F4FAB0}">
      <dgm:prSet/>
      <dgm:spPr/>
      <dgm:t>
        <a:bodyPr/>
        <a:lstStyle/>
        <a:p>
          <a:endParaRPr lang="be-BY"/>
        </a:p>
      </dgm:t>
    </dgm:pt>
    <dgm:pt modelId="{D43D047D-117F-49FB-BD33-A1F8FD5DF29D}" type="sibTrans" cxnId="{6ED330A4-CFC2-4F5C-B3C3-A8D300F4FAB0}">
      <dgm:prSet/>
      <dgm:spPr/>
      <dgm:t>
        <a:bodyPr/>
        <a:lstStyle/>
        <a:p>
          <a:endParaRPr lang="be-BY"/>
        </a:p>
      </dgm:t>
    </dgm:pt>
    <dgm:pt modelId="{9212DFA1-1150-4A63-B906-5ACBA00FA1DB}">
      <dgm:prSet phldrT="[Текст]" custT="1"/>
      <dgm:spPr>
        <a:solidFill>
          <a:schemeClr val="bg1">
            <a:alpha val="54000"/>
          </a:schemeClr>
        </a:solidFill>
      </dgm:spPr>
      <dgm:t>
        <a:bodyPr/>
        <a:lstStyle/>
        <a:p>
          <a:pPr algn="l"/>
          <a:r>
            <a:rPr lang="ru-RU" sz="1800" baseline="0" dirty="0" smtClean="0">
              <a:latin typeface="Times New Roman" pitchFamily="18" charset="0"/>
              <a:cs typeface="Times New Roman" pitchFamily="18" charset="0"/>
            </a:rPr>
            <a:t>Поиск партнеров для сотрудничества</a:t>
          </a:r>
          <a:endParaRPr lang="be-BY" sz="1800" baseline="0" dirty="0"/>
        </a:p>
      </dgm:t>
    </dgm:pt>
    <dgm:pt modelId="{A9E20A14-7A64-4F75-A7AE-95133E10F084}" type="parTrans" cxnId="{8E904D36-062F-4DFC-BF0F-321C87F25C3D}">
      <dgm:prSet/>
      <dgm:spPr/>
      <dgm:t>
        <a:bodyPr/>
        <a:lstStyle/>
        <a:p>
          <a:endParaRPr lang="be-BY"/>
        </a:p>
      </dgm:t>
    </dgm:pt>
    <dgm:pt modelId="{DA41EBA7-E69D-45BD-B393-9FD3354444B1}" type="sibTrans" cxnId="{8E904D36-062F-4DFC-BF0F-321C87F25C3D}">
      <dgm:prSet/>
      <dgm:spPr/>
      <dgm:t>
        <a:bodyPr/>
        <a:lstStyle/>
        <a:p>
          <a:endParaRPr lang="be-BY"/>
        </a:p>
      </dgm:t>
    </dgm:pt>
    <dgm:pt modelId="{86ED1CB6-D721-40F4-BDD4-A27974E0B57F}">
      <dgm:prSet phldrT="[Текст]"/>
      <dgm:spPr>
        <a:solidFill>
          <a:schemeClr val="bg1">
            <a:alpha val="55000"/>
          </a:schemeClr>
        </a:solidFill>
      </dgm:spPr>
      <dgm:t>
        <a:bodyPr/>
        <a:lstStyle/>
        <a:p>
          <a:pPr algn="l"/>
          <a:r>
            <a:rPr lang="ru-RU" dirty="0" smtClean="0">
              <a:latin typeface="Times New Roman" pitchFamily="18" charset="0"/>
              <a:cs typeface="Times New Roman" pitchFamily="18" charset="0"/>
            </a:rPr>
            <a:t>Поиск инвесторов</a:t>
          </a:r>
          <a:endParaRPr lang="be-BY" dirty="0"/>
        </a:p>
      </dgm:t>
    </dgm:pt>
    <dgm:pt modelId="{0DDC9E33-C813-41FC-A8C9-0FCE8E69CAB4}" type="parTrans" cxnId="{3A8A6567-AB3E-4AE6-807B-52F62E163BD2}">
      <dgm:prSet/>
      <dgm:spPr/>
      <dgm:t>
        <a:bodyPr/>
        <a:lstStyle/>
        <a:p>
          <a:endParaRPr lang="be-BY"/>
        </a:p>
      </dgm:t>
    </dgm:pt>
    <dgm:pt modelId="{5DC21204-D74B-4857-8C4E-177146D3E55D}" type="sibTrans" cxnId="{3A8A6567-AB3E-4AE6-807B-52F62E163BD2}">
      <dgm:prSet/>
      <dgm:spPr/>
      <dgm:t>
        <a:bodyPr/>
        <a:lstStyle/>
        <a:p>
          <a:endParaRPr lang="be-BY"/>
        </a:p>
      </dgm:t>
    </dgm:pt>
    <dgm:pt modelId="{C245D98E-D816-4D02-8C5A-EC989C17A788}">
      <dgm:prSet phldrT="[Текст]"/>
      <dgm:spPr>
        <a:solidFill>
          <a:schemeClr val="bg1">
            <a:alpha val="55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Совместная разработка научно-технических проектов</a:t>
          </a:r>
          <a:endParaRPr lang="be-BY" dirty="0"/>
        </a:p>
      </dgm:t>
    </dgm:pt>
    <dgm:pt modelId="{DCAAC23E-705E-4F6A-95EB-1379F2B1C96A}" type="parTrans" cxnId="{B88C7BC4-7B37-42D4-8969-5F016DC1B810}">
      <dgm:prSet/>
      <dgm:spPr/>
      <dgm:t>
        <a:bodyPr/>
        <a:lstStyle/>
        <a:p>
          <a:endParaRPr lang="be-BY"/>
        </a:p>
      </dgm:t>
    </dgm:pt>
    <dgm:pt modelId="{A7D53B76-04A7-453B-9055-45FB8212ECDE}" type="sibTrans" cxnId="{B88C7BC4-7B37-42D4-8969-5F016DC1B810}">
      <dgm:prSet/>
      <dgm:spPr/>
      <dgm:t>
        <a:bodyPr/>
        <a:lstStyle/>
        <a:p>
          <a:endParaRPr lang="be-BY"/>
        </a:p>
      </dgm:t>
    </dgm:pt>
    <dgm:pt modelId="{FF1985F7-EC56-4544-8696-8DD10AFF13D8}">
      <dgm:prSet phldrT="[Текст]"/>
      <dgm:spPr>
        <a:solidFill>
          <a:schemeClr val="bg1">
            <a:alpha val="43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Реклама и маркетинг разработок</a:t>
          </a:r>
          <a:endParaRPr lang="be-BY" dirty="0"/>
        </a:p>
      </dgm:t>
    </dgm:pt>
    <dgm:pt modelId="{D67F737D-B954-4003-B373-FDB8705754DB}" type="parTrans" cxnId="{68075B43-95F3-491C-A3CA-A8CC5A8E22C4}">
      <dgm:prSet/>
      <dgm:spPr/>
      <dgm:t>
        <a:bodyPr/>
        <a:lstStyle/>
        <a:p>
          <a:endParaRPr lang="be-BY"/>
        </a:p>
      </dgm:t>
    </dgm:pt>
    <dgm:pt modelId="{ABBE6BD5-51EE-4980-86DB-5EF315279120}" type="sibTrans" cxnId="{68075B43-95F3-491C-A3CA-A8CC5A8E22C4}">
      <dgm:prSet/>
      <dgm:spPr/>
      <dgm:t>
        <a:bodyPr/>
        <a:lstStyle/>
        <a:p>
          <a:endParaRPr lang="be-BY"/>
        </a:p>
      </dgm:t>
    </dgm:pt>
    <dgm:pt modelId="{B4C72EF7-FA1A-4786-A437-5445ED32712B}" type="pres">
      <dgm:prSet presAssocID="{8877043C-8B1F-4BB5-8616-9ACA34F591FC}" presName="arrowDiagram" presStyleCnt="0">
        <dgm:presLayoutVars>
          <dgm:chMax val="5"/>
          <dgm:dir/>
          <dgm:resizeHandles val="exact"/>
        </dgm:presLayoutVars>
      </dgm:prSet>
      <dgm:spPr/>
    </dgm:pt>
    <dgm:pt modelId="{E3FE55C9-275C-4504-8F59-892867A4D13C}" type="pres">
      <dgm:prSet presAssocID="{8877043C-8B1F-4BB5-8616-9ACA34F591FC}" presName="arrow" presStyleLbl="bgShp" presStyleIdx="0" presStyleCnt="1" custLinFactNeighborX="-817"/>
      <dgm:spPr/>
    </dgm:pt>
    <dgm:pt modelId="{5B835246-6CAD-4610-A13E-FBDC5B694C0E}" type="pres">
      <dgm:prSet presAssocID="{8877043C-8B1F-4BB5-8616-9ACA34F591FC}" presName="arrowDiagram5" presStyleCnt="0"/>
      <dgm:spPr/>
    </dgm:pt>
    <dgm:pt modelId="{EF6F0CBB-AE50-4203-8541-5749657D3764}" type="pres">
      <dgm:prSet presAssocID="{C0DEC071-09DC-4F29-A6EC-09AABF798F2B}" presName="bullet5a" presStyleLbl="node1" presStyleIdx="0" presStyleCnt="5"/>
      <dgm:spPr/>
    </dgm:pt>
    <dgm:pt modelId="{4349ECE3-7563-428B-A684-4001FD2195E7}" type="pres">
      <dgm:prSet presAssocID="{C0DEC071-09DC-4F29-A6EC-09AABF798F2B}" presName="textBox5a" presStyleLbl="revTx" presStyleIdx="0" presStyleCnt="5" custScaleX="130653" custScaleY="75858" custLinFactNeighborX="19112" custLinFactNeighborY="4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D90BA-24AD-4826-891F-322AD23464E9}" type="pres">
      <dgm:prSet presAssocID="{9212DFA1-1150-4A63-B906-5ACBA00FA1DB}" presName="bullet5b" presStyleLbl="node1" presStyleIdx="1" presStyleCnt="5"/>
      <dgm:spPr/>
    </dgm:pt>
    <dgm:pt modelId="{53ADDA36-FB78-44A4-8AB9-52757E2BD08C}" type="pres">
      <dgm:prSet presAssocID="{9212DFA1-1150-4A63-B906-5ACBA00FA1DB}" presName="textBox5b" presStyleLbl="revTx" presStyleIdx="1" presStyleCnt="5" custScaleX="121789" custScaleY="31108" custLinFactNeighborX="3600" custLinFactNeighborY="-22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54891-45CC-4F86-804B-1520E3C0F45E}" type="pres">
      <dgm:prSet presAssocID="{86ED1CB6-D721-40F4-BDD4-A27974E0B57F}" presName="bullet5c" presStyleLbl="node1" presStyleIdx="2" presStyleCnt="5"/>
      <dgm:spPr/>
    </dgm:pt>
    <dgm:pt modelId="{36CE78A9-29E2-4619-9DA0-75C4972A740D}" type="pres">
      <dgm:prSet presAssocID="{86ED1CB6-D721-40F4-BDD4-A27974E0B57F}" presName="textBox5c" presStyleLbl="revTx" presStyleIdx="2" presStyleCnt="5" custScaleY="23956" custLinFactNeighborX="-7572" custLinFactNeighborY="-29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4E85F-BEF1-4013-AAB4-4E003D2CE83D}" type="pres">
      <dgm:prSet presAssocID="{C245D98E-D816-4D02-8C5A-EC989C17A788}" presName="bullet5d" presStyleLbl="node1" presStyleIdx="3" presStyleCnt="5"/>
      <dgm:spPr/>
    </dgm:pt>
    <dgm:pt modelId="{0781438D-E579-4765-A0B0-960B5D49C156}" type="pres">
      <dgm:prSet presAssocID="{C245D98E-D816-4D02-8C5A-EC989C17A788}" presName="textBox5d" presStyleLbl="revTx" presStyleIdx="3" presStyleCnt="5" custScaleY="40118" custLinFactNeighborX="-3527" custLinFactNeighborY="-2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59FC5-C45E-45E2-B644-7D6AAF9CD514}" type="pres">
      <dgm:prSet presAssocID="{FF1985F7-EC56-4544-8696-8DD10AFF13D8}" presName="bullet5e" presStyleLbl="node1" presStyleIdx="4" presStyleCnt="5"/>
      <dgm:spPr/>
    </dgm:pt>
    <dgm:pt modelId="{5B5401C5-1E09-4B0B-99A2-A064BDD76E72}" type="pres">
      <dgm:prSet presAssocID="{FF1985F7-EC56-4544-8696-8DD10AFF13D8}" presName="textBox5e" presStyleLbl="revTx" presStyleIdx="4" presStyleCnt="5" custScaleY="22041" custLinFactNeighborY="-28434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FB90E38F-237D-431C-8305-213BA2D7724D}" type="presOf" srcId="{8877043C-8B1F-4BB5-8616-9ACA34F591FC}" destId="{B4C72EF7-FA1A-4786-A437-5445ED32712B}" srcOrd="0" destOrd="0" presId="urn:microsoft.com/office/officeart/2005/8/layout/arrow2"/>
    <dgm:cxn modelId="{B88C7BC4-7B37-42D4-8969-5F016DC1B810}" srcId="{8877043C-8B1F-4BB5-8616-9ACA34F591FC}" destId="{C245D98E-D816-4D02-8C5A-EC989C17A788}" srcOrd="3" destOrd="0" parTransId="{DCAAC23E-705E-4F6A-95EB-1379F2B1C96A}" sibTransId="{A7D53B76-04A7-453B-9055-45FB8212ECDE}"/>
    <dgm:cxn modelId="{68075B43-95F3-491C-A3CA-A8CC5A8E22C4}" srcId="{8877043C-8B1F-4BB5-8616-9ACA34F591FC}" destId="{FF1985F7-EC56-4544-8696-8DD10AFF13D8}" srcOrd="4" destOrd="0" parTransId="{D67F737D-B954-4003-B373-FDB8705754DB}" sibTransId="{ABBE6BD5-51EE-4980-86DB-5EF315279120}"/>
    <dgm:cxn modelId="{F2912073-A062-4076-8682-77FAF0424F43}" type="presOf" srcId="{86ED1CB6-D721-40F4-BDD4-A27974E0B57F}" destId="{36CE78A9-29E2-4619-9DA0-75C4972A740D}" srcOrd="0" destOrd="0" presId="urn:microsoft.com/office/officeart/2005/8/layout/arrow2"/>
    <dgm:cxn modelId="{8E904D36-062F-4DFC-BF0F-321C87F25C3D}" srcId="{8877043C-8B1F-4BB5-8616-9ACA34F591FC}" destId="{9212DFA1-1150-4A63-B906-5ACBA00FA1DB}" srcOrd="1" destOrd="0" parTransId="{A9E20A14-7A64-4F75-A7AE-95133E10F084}" sibTransId="{DA41EBA7-E69D-45BD-B393-9FD3354444B1}"/>
    <dgm:cxn modelId="{FC5561DE-5388-4DBD-80EE-76A06C045FDF}" type="presOf" srcId="{9212DFA1-1150-4A63-B906-5ACBA00FA1DB}" destId="{53ADDA36-FB78-44A4-8AB9-52757E2BD08C}" srcOrd="0" destOrd="0" presId="urn:microsoft.com/office/officeart/2005/8/layout/arrow2"/>
    <dgm:cxn modelId="{D54208F0-E538-49CD-8B70-1C8C0CDD9EA5}" type="presOf" srcId="{FF1985F7-EC56-4544-8696-8DD10AFF13D8}" destId="{5B5401C5-1E09-4B0B-99A2-A064BDD76E72}" srcOrd="0" destOrd="0" presId="urn:microsoft.com/office/officeart/2005/8/layout/arrow2"/>
    <dgm:cxn modelId="{3A8A6567-AB3E-4AE6-807B-52F62E163BD2}" srcId="{8877043C-8B1F-4BB5-8616-9ACA34F591FC}" destId="{86ED1CB6-D721-40F4-BDD4-A27974E0B57F}" srcOrd="2" destOrd="0" parTransId="{0DDC9E33-C813-41FC-A8C9-0FCE8E69CAB4}" sibTransId="{5DC21204-D74B-4857-8C4E-177146D3E55D}"/>
    <dgm:cxn modelId="{6ED330A4-CFC2-4F5C-B3C3-A8D300F4FAB0}" srcId="{8877043C-8B1F-4BB5-8616-9ACA34F591FC}" destId="{C0DEC071-09DC-4F29-A6EC-09AABF798F2B}" srcOrd="0" destOrd="0" parTransId="{7577DEEE-1BA9-484B-926A-44423F5ADF23}" sibTransId="{D43D047D-117F-49FB-BD33-A1F8FD5DF29D}"/>
    <dgm:cxn modelId="{D2E7515E-23D8-42B3-BDCA-F4B303F119C5}" type="presOf" srcId="{C0DEC071-09DC-4F29-A6EC-09AABF798F2B}" destId="{4349ECE3-7563-428B-A684-4001FD2195E7}" srcOrd="0" destOrd="0" presId="urn:microsoft.com/office/officeart/2005/8/layout/arrow2"/>
    <dgm:cxn modelId="{66AB1CE3-4A69-4366-87A0-4E2E631179ED}" type="presOf" srcId="{C245D98E-D816-4D02-8C5A-EC989C17A788}" destId="{0781438D-E579-4765-A0B0-960B5D49C156}" srcOrd="0" destOrd="0" presId="urn:microsoft.com/office/officeart/2005/8/layout/arrow2"/>
    <dgm:cxn modelId="{005592D2-D185-418C-BDCA-440365E72F7D}" type="presParOf" srcId="{B4C72EF7-FA1A-4786-A437-5445ED32712B}" destId="{E3FE55C9-275C-4504-8F59-892867A4D13C}" srcOrd="0" destOrd="0" presId="urn:microsoft.com/office/officeart/2005/8/layout/arrow2"/>
    <dgm:cxn modelId="{59FA1635-F561-43E3-A242-DD3253F7C471}" type="presParOf" srcId="{B4C72EF7-FA1A-4786-A437-5445ED32712B}" destId="{5B835246-6CAD-4610-A13E-FBDC5B694C0E}" srcOrd="1" destOrd="0" presId="urn:microsoft.com/office/officeart/2005/8/layout/arrow2"/>
    <dgm:cxn modelId="{8C9F8B2F-2E46-4C75-B225-1676E7E989F4}" type="presParOf" srcId="{5B835246-6CAD-4610-A13E-FBDC5B694C0E}" destId="{EF6F0CBB-AE50-4203-8541-5749657D3764}" srcOrd="0" destOrd="0" presId="urn:microsoft.com/office/officeart/2005/8/layout/arrow2"/>
    <dgm:cxn modelId="{DDF52745-18F1-4674-9E6C-F8EF39E8808C}" type="presParOf" srcId="{5B835246-6CAD-4610-A13E-FBDC5B694C0E}" destId="{4349ECE3-7563-428B-A684-4001FD2195E7}" srcOrd="1" destOrd="0" presId="urn:microsoft.com/office/officeart/2005/8/layout/arrow2"/>
    <dgm:cxn modelId="{8D746142-06C8-465F-AE46-8DD2B5ABCB6A}" type="presParOf" srcId="{5B835246-6CAD-4610-A13E-FBDC5B694C0E}" destId="{44FD90BA-24AD-4826-891F-322AD23464E9}" srcOrd="2" destOrd="0" presId="urn:microsoft.com/office/officeart/2005/8/layout/arrow2"/>
    <dgm:cxn modelId="{CC4C4C02-9806-417C-B435-2B80E58E324F}" type="presParOf" srcId="{5B835246-6CAD-4610-A13E-FBDC5B694C0E}" destId="{53ADDA36-FB78-44A4-8AB9-52757E2BD08C}" srcOrd="3" destOrd="0" presId="urn:microsoft.com/office/officeart/2005/8/layout/arrow2"/>
    <dgm:cxn modelId="{DC7ACE5D-A118-4516-A53C-6047B1AFFF9D}" type="presParOf" srcId="{5B835246-6CAD-4610-A13E-FBDC5B694C0E}" destId="{CBD54891-45CC-4F86-804B-1520E3C0F45E}" srcOrd="4" destOrd="0" presId="urn:microsoft.com/office/officeart/2005/8/layout/arrow2"/>
    <dgm:cxn modelId="{981B4095-DE62-4AE4-BBF2-A072AF7CA3C9}" type="presParOf" srcId="{5B835246-6CAD-4610-A13E-FBDC5B694C0E}" destId="{36CE78A9-29E2-4619-9DA0-75C4972A740D}" srcOrd="5" destOrd="0" presId="urn:microsoft.com/office/officeart/2005/8/layout/arrow2"/>
    <dgm:cxn modelId="{73C910F2-0831-4FFC-AA2A-CE60BD2898EA}" type="presParOf" srcId="{5B835246-6CAD-4610-A13E-FBDC5B694C0E}" destId="{8814E85F-BEF1-4013-AAB4-4E003D2CE83D}" srcOrd="6" destOrd="0" presId="urn:microsoft.com/office/officeart/2005/8/layout/arrow2"/>
    <dgm:cxn modelId="{FEE40511-AB4C-4898-AC75-E3CBF232389B}" type="presParOf" srcId="{5B835246-6CAD-4610-A13E-FBDC5B694C0E}" destId="{0781438D-E579-4765-A0B0-960B5D49C156}" srcOrd="7" destOrd="0" presId="urn:microsoft.com/office/officeart/2005/8/layout/arrow2"/>
    <dgm:cxn modelId="{2B9EC119-DC02-485A-970E-6F082E76E122}" type="presParOf" srcId="{5B835246-6CAD-4610-A13E-FBDC5B694C0E}" destId="{CDB59FC5-C45E-45E2-B644-7D6AAF9CD514}" srcOrd="8" destOrd="0" presId="urn:microsoft.com/office/officeart/2005/8/layout/arrow2"/>
    <dgm:cxn modelId="{5F6E502B-E38B-4F26-956E-A74FE0A2F0ED}" type="presParOf" srcId="{5B835246-6CAD-4610-A13E-FBDC5B694C0E}" destId="{5B5401C5-1E09-4B0B-99A2-A064BDD76E7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B35AF-4E34-4E59-9304-D7516333552D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be-BY"/>
        </a:p>
      </dgm:t>
    </dgm:pt>
    <dgm:pt modelId="{4B7322AE-E3EC-4AE2-8556-17EC3E7B3CAE}">
      <dgm:prSet phldrT="[Текст]" phldr="1"/>
      <dgm:spPr/>
      <dgm:t>
        <a:bodyPr/>
        <a:lstStyle/>
        <a:p>
          <a:endParaRPr lang="be-BY"/>
        </a:p>
      </dgm:t>
    </dgm:pt>
    <dgm:pt modelId="{07F48126-E4D7-4DA4-B96D-3DB69FC14E1E}" type="parTrans" cxnId="{6F6CDC4C-91D1-4C38-A791-D21A5FE588D2}">
      <dgm:prSet/>
      <dgm:spPr/>
      <dgm:t>
        <a:bodyPr/>
        <a:lstStyle/>
        <a:p>
          <a:endParaRPr lang="be-BY"/>
        </a:p>
      </dgm:t>
    </dgm:pt>
    <dgm:pt modelId="{61417F27-CF3F-4B90-AA1B-4CCA9B40C5EE}" type="sibTrans" cxnId="{6F6CDC4C-91D1-4C38-A791-D21A5FE588D2}">
      <dgm:prSet/>
      <dgm:spPr/>
      <dgm:t>
        <a:bodyPr/>
        <a:lstStyle/>
        <a:p>
          <a:endParaRPr lang="be-BY"/>
        </a:p>
      </dgm:t>
    </dgm:pt>
    <dgm:pt modelId="{EA8AA9C5-2D39-42D1-B457-F8BC4D4F4DF7}">
      <dgm:prSet phldrT="[Текст]" custT="1"/>
      <dgm:spPr/>
      <dgm:t>
        <a:bodyPr/>
        <a:lstStyle/>
        <a:p>
          <a:pPr algn="l"/>
          <a:r>
            <a:rPr lang="ru-RU" sz="2200" dirty="0" smtClean="0"/>
            <a:t>Германия (Ассоциация технопарков Германии)</a:t>
          </a:r>
          <a:endParaRPr lang="be-BY" sz="2200" dirty="0"/>
        </a:p>
      </dgm:t>
    </dgm:pt>
    <dgm:pt modelId="{2586B88F-368A-4FD4-A5C3-704001D3F12C}" type="parTrans" cxnId="{744354C6-6678-417A-A483-DAEC9DB1D4AC}">
      <dgm:prSet/>
      <dgm:spPr/>
      <dgm:t>
        <a:bodyPr/>
        <a:lstStyle/>
        <a:p>
          <a:endParaRPr lang="be-BY"/>
        </a:p>
      </dgm:t>
    </dgm:pt>
    <dgm:pt modelId="{A84194A2-23F3-4CB1-BBB6-D615D4433A24}" type="sibTrans" cxnId="{744354C6-6678-417A-A483-DAEC9DB1D4AC}">
      <dgm:prSet/>
      <dgm:spPr/>
      <dgm:t>
        <a:bodyPr/>
        <a:lstStyle/>
        <a:p>
          <a:endParaRPr lang="be-BY"/>
        </a:p>
      </dgm:t>
    </dgm:pt>
    <dgm:pt modelId="{925ECE56-6D49-473B-B605-6C620AE4864D}">
      <dgm:prSet phldrT="[Текст]" phldr="1"/>
      <dgm:spPr/>
      <dgm:t>
        <a:bodyPr/>
        <a:lstStyle/>
        <a:p>
          <a:endParaRPr lang="be-BY" dirty="0"/>
        </a:p>
      </dgm:t>
    </dgm:pt>
    <dgm:pt modelId="{C405D8B0-687F-4A48-B518-122C9626B90B}" type="parTrans" cxnId="{692218A1-9526-466E-8785-E306624A46D7}">
      <dgm:prSet/>
      <dgm:spPr/>
      <dgm:t>
        <a:bodyPr/>
        <a:lstStyle/>
        <a:p>
          <a:endParaRPr lang="be-BY"/>
        </a:p>
      </dgm:t>
    </dgm:pt>
    <dgm:pt modelId="{671E03C3-F304-4512-BED0-0C577E52B0ED}" type="sibTrans" cxnId="{692218A1-9526-466E-8785-E306624A46D7}">
      <dgm:prSet/>
      <dgm:spPr/>
      <dgm:t>
        <a:bodyPr/>
        <a:lstStyle/>
        <a:p>
          <a:endParaRPr lang="be-BY"/>
        </a:p>
      </dgm:t>
    </dgm:pt>
    <dgm:pt modelId="{2C822A5F-38E5-43F8-9180-CAAB997CC8A0}">
      <dgm:prSet phldrT="[Текст]"/>
      <dgm:spPr/>
      <dgm:t>
        <a:bodyPr/>
        <a:lstStyle/>
        <a:p>
          <a:r>
            <a:rPr lang="ru-RU" dirty="0" smtClean="0"/>
            <a:t>Россия</a:t>
          </a:r>
          <a:r>
            <a:rPr lang="en-US" dirty="0" smtClean="0"/>
            <a:t> (</a:t>
          </a:r>
          <a:r>
            <a:rPr lang="ru-RU" dirty="0" smtClean="0"/>
            <a:t>Ассоциация «Технопарк»</a:t>
          </a:r>
          <a:r>
            <a:rPr lang="en-US" dirty="0" smtClean="0"/>
            <a:t>)</a:t>
          </a:r>
          <a:endParaRPr lang="be-BY" dirty="0"/>
        </a:p>
      </dgm:t>
    </dgm:pt>
    <dgm:pt modelId="{6BD9F43E-90E4-4B68-B1CF-C1C3AA381EEE}" type="parTrans" cxnId="{D77BFA63-3AB9-455A-AB26-39A7A1691863}">
      <dgm:prSet/>
      <dgm:spPr/>
      <dgm:t>
        <a:bodyPr/>
        <a:lstStyle/>
        <a:p>
          <a:endParaRPr lang="be-BY"/>
        </a:p>
      </dgm:t>
    </dgm:pt>
    <dgm:pt modelId="{B6BCAAB9-9835-42A3-AAD7-9FB5A6044E6C}" type="sibTrans" cxnId="{D77BFA63-3AB9-455A-AB26-39A7A1691863}">
      <dgm:prSet/>
      <dgm:spPr/>
      <dgm:t>
        <a:bodyPr/>
        <a:lstStyle/>
        <a:p>
          <a:endParaRPr lang="be-BY"/>
        </a:p>
      </dgm:t>
    </dgm:pt>
    <dgm:pt modelId="{8C61CD70-1F02-4148-AD90-EADDB3AD5C9E}">
      <dgm:prSet phldrT="[Текст]" phldr="1"/>
      <dgm:spPr/>
      <dgm:t>
        <a:bodyPr/>
        <a:lstStyle/>
        <a:p>
          <a:endParaRPr lang="be-BY" dirty="0"/>
        </a:p>
      </dgm:t>
    </dgm:pt>
    <dgm:pt modelId="{BF8C479C-80CC-4512-A0A1-3F385FBABAA0}" type="parTrans" cxnId="{CEBFDBB6-D758-46F6-8DFE-CBB5BCD9CA0A}">
      <dgm:prSet/>
      <dgm:spPr/>
      <dgm:t>
        <a:bodyPr/>
        <a:lstStyle/>
        <a:p>
          <a:endParaRPr lang="be-BY"/>
        </a:p>
      </dgm:t>
    </dgm:pt>
    <dgm:pt modelId="{E22D701D-7419-48BF-9EB3-0B923DAF6F96}" type="sibTrans" cxnId="{CEBFDBB6-D758-46F6-8DFE-CBB5BCD9CA0A}">
      <dgm:prSet/>
      <dgm:spPr/>
      <dgm:t>
        <a:bodyPr/>
        <a:lstStyle/>
        <a:p>
          <a:endParaRPr lang="be-BY"/>
        </a:p>
      </dgm:t>
    </dgm:pt>
    <dgm:pt modelId="{846D1593-DA19-43A1-8048-E27B7E52B58A}">
      <dgm:prSet phldrT="[Текст]"/>
      <dgm:spPr/>
      <dgm:t>
        <a:bodyPr/>
        <a:lstStyle/>
        <a:p>
          <a:endParaRPr lang="be-BY" sz="1600" dirty="0"/>
        </a:p>
      </dgm:t>
    </dgm:pt>
    <dgm:pt modelId="{FA660393-4917-4BAE-930F-67F7EB5A770C}" type="parTrans" cxnId="{83F30D54-A518-4CAE-A82E-D992FBEFCB8C}">
      <dgm:prSet/>
      <dgm:spPr/>
      <dgm:t>
        <a:bodyPr/>
        <a:lstStyle/>
        <a:p>
          <a:endParaRPr lang="be-BY"/>
        </a:p>
      </dgm:t>
    </dgm:pt>
    <dgm:pt modelId="{311B1796-79A0-4888-AC83-98ECA1A77B21}" type="sibTrans" cxnId="{83F30D54-A518-4CAE-A82E-D992FBEFCB8C}">
      <dgm:prSet/>
      <dgm:spPr/>
      <dgm:t>
        <a:bodyPr/>
        <a:lstStyle/>
        <a:p>
          <a:endParaRPr lang="be-BY"/>
        </a:p>
      </dgm:t>
    </dgm:pt>
    <dgm:pt modelId="{A5E832A1-9403-4D97-B599-D9CD819718F9}">
      <dgm:prSet phldrT="[Текст]" custT="1"/>
      <dgm:spPr/>
      <dgm:t>
        <a:bodyPr/>
        <a:lstStyle/>
        <a:p>
          <a:r>
            <a:rPr lang="ru-RU" sz="2400" dirty="0" smtClean="0"/>
            <a:t>Инновационные центры Латвии, Литвы, Эстонии </a:t>
          </a:r>
          <a:endParaRPr lang="be-BY" sz="2400" dirty="0"/>
        </a:p>
      </dgm:t>
    </dgm:pt>
    <dgm:pt modelId="{435B3371-6082-4FF1-9715-27EC9887B2ED}" type="parTrans" cxnId="{C8EDB099-0B34-4CE6-BE59-1642746656F9}">
      <dgm:prSet/>
      <dgm:spPr/>
      <dgm:t>
        <a:bodyPr/>
        <a:lstStyle/>
        <a:p>
          <a:endParaRPr lang="be-BY"/>
        </a:p>
      </dgm:t>
    </dgm:pt>
    <dgm:pt modelId="{8057044D-F2A2-420B-AE5F-86634222EE65}" type="sibTrans" cxnId="{C8EDB099-0B34-4CE6-BE59-1642746656F9}">
      <dgm:prSet/>
      <dgm:spPr/>
      <dgm:t>
        <a:bodyPr/>
        <a:lstStyle/>
        <a:p>
          <a:endParaRPr lang="be-BY"/>
        </a:p>
      </dgm:t>
    </dgm:pt>
    <dgm:pt modelId="{CAD63D74-2641-490E-9706-01880EBC4CF2}" type="pres">
      <dgm:prSet presAssocID="{376B35AF-4E34-4E59-9304-D75163335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46647-ABEB-466E-AA35-19F539DE8BDF}" type="pres">
      <dgm:prSet presAssocID="{4B7322AE-E3EC-4AE2-8556-17EC3E7B3CAE}" presName="composite" presStyleCnt="0"/>
      <dgm:spPr/>
    </dgm:pt>
    <dgm:pt modelId="{F01681EE-6A21-4858-B7A5-F1E52EEE6904}" type="pres">
      <dgm:prSet presAssocID="{4B7322AE-E3EC-4AE2-8556-17EC3E7B3CAE}" presName="parentText" presStyleLbl="alignNode1" presStyleIdx="0" presStyleCnt="3" custLinFactNeighborX="-4143" custLinFactNeighborY="55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DDA5-0171-4657-839D-F01168D1CAF4}" type="pres">
      <dgm:prSet presAssocID="{4B7322AE-E3EC-4AE2-8556-17EC3E7B3CAE}" presName="descendantText" presStyleLbl="alignAcc1" presStyleIdx="0" presStyleCnt="3" custLinFactNeighborX="-13852" custLinFactNeighborY="-277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C00C056-9648-4BE9-8114-2E904B90BEE7}" type="pres">
      <dgm:prSet presAssocID="{61417F27-CF3F-4B90-AA1B-4CCA9B40C5EE}" presName="sp" presStyleCnt="0"/>
      <dgm:spPr/>
    </dgm:pt>
    <dgm:pt modelId="{82824FB7-4601-4D9E-A9FB-E5AF5005B41C}" type="pres">
      <dgm:prSet presAssocID="{925ECE56-6D49-473B-B605-6C620AE4864D}" presName="composite" presStyleCnt="0"/>
      <dgm:spPr/>
    </dgm:pt>
    <dgm:pt modelId="{BCDD0F04-2D39-43AC-9401-F8AE10CD43C6}" type="pres">
      <dgm:prSet presAssocID="{925ECE56-6D49-473B-B605-6C620AE4864D}" presName="parentText" presStyleLbl="alignNode1" presStyleIdx="1" presStyleCnt="3" custLinFactNeighborX="-40390" custLinFactNeighborY="93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585FF-2D8F-443C-9FCD-D087C62B7F08}" type="pres">
      <dgm:prSet presAssocID="{925ECE56-6D49-473B-B605-6C620AE4864D}" presName="descendantText" presStyleLbl="alignAcc1" presStyleIdx="1" presStyleCnt="3" custScaleX="124753" custLinFactNeighborX="-12495" custLinFactNeighborY="4134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80E73E33-D1B0-4D56-9AC5-837EF598CD14}" type="pres">
      <dgm:prSet presAssocID="{671E03C3-F304-4512-BED0-0C577E52B0ED}" presName="sp" presStyleCnt="0"/>
      <dgm:spPr/>
    </dgm:pt>
    <dgm:pt modelId="{62F376D3-86D6-46A7-966B-7E93835B87A5}" type="pres">
      <dgm:prSet presAssocID="{8C61CD70-1F02-4148-AD90-EADDB3AD5C9E}" presName="composite" presStyleCnt="0"/>
      <dgm:spPr/>
    </dgm:pt>
    <dgm:pt modelId="{853307F2-6E4A-4FCA-BE83-94C08DE2F16D}" type="pres">
      <dgm:prSet presAssocID="{8C61CD70-1F02-4148-AD90-EADDB3AD5C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9A88-2274-4514-B712-FD4B244E55E5}" type="pres">
      <dgm:prSet presAssocID="{8C61CD70-1F02-4148-AD90-EADDB3AD5C9E}" presName="descendantText" presStyleLbl="alignAcc1" presStyleIdx="2" presStyleCnt="3" custScaleX="124753" custLinFactNeighborX="-1436" custLinFactNeighborY="39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7BFA63-3AB9-455A-AB26-39A7A1691863}" srcId="{925ECE56-6D49-473B-B605-6C620AE4864D}" destId="{2C822A5F-38E5-43F8-9180-CAAB997CC8A0}" srcOrd="0" destOrd="0" parTransId="{6BD9F43E-90E4-4B68-B1CF-C1C3AA381EEE}" sibTransId="{B6BCAAB9-9835-42A3-AAD7-9FB5A6044E6C}"/>
    <dgm:cxn modelId="{9FD7FC14-B5B6-4FB6-A84E-398D85089628}" type="presOf" srcId="{846D1593-DA19-43A1-8048-E27B7E52B58A}" destId="{689F9A88-2274-4514-B712-FD4B244E55E5}" srcOrd="0" destOrd="0" presId="urn:microsoft.com/office/officeart/2005/8/layout/chevron2"/>
    <dgm:cxn modelId="{C8EDB099-0B34-4CE6-BE59-1642746656F9}" srcId="{8C61CD70-1F02-4148-AD90-EADDB3AD5C9E}" destId="{A5E832A1-9403-4D97-B599-D9CD819718F9}" srcOrd="1" destOrd="0" parTransId="{435B3371-6082-4FF1-9715-27EC9887B2ED}" sibTransId="{8057044D-F2A2-420B-AE5F-86634222EE65}"/>
    <dgm:cxn modelId="{692218A1-9526-466E-8785-E306624A46D7}" srcId="{376B35AF-4E34-4E59-9304-D7516333552D}" destId="{925ECE56-6D49-473B-B605-6C620AE4864D}" srcOrd="1" destOrd="0" parTransId="{C405D8B0-687F-4A48-B518-122C9626B90B}" sibTransId="{671E03C3-F304-4512-BED0-0C577E52B0ED}"/>
    <dgm:cxn modelId="{7F828A8B-F5C7-429B-B516-9D8FDBC5EF1B}" type="presOf" srcId="{925ECE56-6D49-473B-B605-6C620AE4864D}" destId="{BCDD0F04-2D39-43AC-9401-F8AE10CD43C6}" srcOrd="0" destOrd="0" presId="urn:microsoft.com/office/officeart/2005/8/layout/chevron2"/>
    <dgm:cxn modelId="{8557CE98-4B78-4BE4-899D-13C76DB0F873}" type="presOf" srcId="{EA8AA9C5-2D39-42D1-B457-F8BC4D4F4DF7}" destId="{C624DDA5-0171-4657-839D-F01168D1CAF4}" srcOrd="0" destOrd="0" presId="urn:microsoft.com/office/officeart/2005/8/layout/chevron2"/>
    <dgm:cxn modelId="{744354C6-6678-417A-A483-DAEC9DB1D4AC}" srcId="{4B7322AE-E3EC-4AE2-8556-17EC3E7B3CAE}" destId="{EA8AA9C5-2D39-42D1-B457-F8BC4D4F4DF7}" srcOrd="0" destOrd="0" parTransId="{2586B88F-368A-4FD4-A5C3-704001D3F12C}" sibTransId="{A84194A2-23F3-4CB1-BBB6-D615D4433A24}"/>
    <dgm:cxn modelId="{CEBFDBB6-D758-46F6-8DFE-CBB5BCD9CA0A}" srcId="{376B35AF-4E34-4E59-9304-D7516333552D}" destId="{8C61CD70-1F02-4148-AD90-EADDB3AD5C9E}" srcOrd="2" destOrd="0" parTransId="{BF8C479C-80CC-4512-A0A1-3F385FBABAA0}" sibTransId="{E22D701D-7419-48BF-9EB3-0B923DAF6F96}"/>
    <dgm:cxn modelId="{3CB8F37C-0172-4E76-A9D3-475223918704}" type="presOf" srcId="{4B7322AE-E3EC-4AE2-8556-17EC3E7B3CAE}" destId="{F01681EE-6A21-4858-B7A5-F1E52EEE6904}" srcOrd="0" destOrd="0" presId="urn:microsoft.com/office/officeart/2005/8/layout/chevron2"/>
    <dgm:cxn modelId="{83F30D54-A518-4CAE-A82E-D992FBEFCB8C}" srcId="{8C61CD70-1F02-4148-AD90-EADDB3AD5C9E}" destId="{846D1593-DA19-43A1-8048-E27B7E52B58A}" srcOrd="0" destOrd="0" parTransId="{FA660393-4917-4BAE-930F-67F7EB5A770C}" sibTransId="{311B1796-79A0-4888-AC83-98ECA1A77B21}"/>
    <dgm:cxn modelId="{2F9DC9DF-B629-4C20-856D-C4B68923C76E}" type="presOf" srcId="{A5E832A1-9403-4D97-B599-D9CD819718F9}" destId="{689F9A88-2274-4514-B712-FD4B244E55E5}" srcOrd="0" destOrd="1" presId="urn:microsoft.com/office/officeart/2005/8/layout/chevron2"/>
    <dgm:cxn modelId="{4038E1FD-433F-483C-BE6A-59844070ED8F}" type="presOf" srcId="{376B35AF-4E34-4E59-9304-D7516333552D}" destId="{CAD63D74-2641-490E-9706-01880EBC4CF2}" srcOrd="0" destOrd="0" presId="urn:microsoft.com/office/officeart/2005/8/layout/chevron2"/>
    <dgm:cxn modelId="{F22722A2-1CA2-4F6A-BAF6-4073819F9061}" type="presOf" srcId="{2C822A5F-38E5-43F8-9180-CAAB997CC8A0}" destId="{C12585FF-2D8F-443C-9FCD-D087C62B7F08}" srcOrd="0" destOrd="0" presId="urn:microsoft.com/office/officeart/2005/8/layout/chevron2"/>
    <dgm:cxn modelId="{D3BDA735-B8BE-4DE4-AB5C-5C43809279E9}" type="presOf" srcId="{8C61CD70-1F02-4148-AD90-EADDB3AD5C9E}" destId="{853307F2-6E4A-4FCA-BE83-94C08DE2F16D}" srcOrd="0" destOrd="0" presId="urn:microsoft.com/office/officeart/2005/8/layout/chevron2"/>
    <dgm:cxn modelId="{6F6CDC4C-91D1-4C38-A791-D21A5FE588D2}" srcId="{376B35AF-4E34-4E59-9304-D7516333552D}" destId="{4B7322AE-E3EC-4AE2-8556-17EC3E7B3CAE}" srcOrd="0" destOrd="0" parTransId="{07F48126-E4D7-4DA4-B96D-3DB69FC14E1E}" sibTransId="{61417F27-CF3F-4B90-AA1B-4CCA9B40C5EE}"/>
    <dgm:cxn modelId="{E01239B7-C28F-4C54-9FCE-0DD6EC3E6F61}" type="presParOf" srcId="{CAD63D74-2641-490E-9706-01880EBC4CF2}" destId="{EDB46647-ABEB-466E-AA35-19F539DE8BDF}" srcOrd="0" destOrd="0" presId="urn:microsoft.com/office/officeart/2005/8/layout/chevron2"/>
    <dgm:cxn modelId="{D62D5C92-CADB-4208-90C7-E4AFDEA9C51B}" type="presParOf" srcId="{EDB46647-ABEB-466E-AA35-19F539DE8BDF}" destId="{F01681EE-6A21-4858-B7A5-F1E52EEE6904}" srcOrd="0" destOrd="0" presId="urn:microsoft.com/office/officeart/2005/8/layout/chevron2"/>
    <dgm:cxn modelId="{6ADCC578-3837-493F-B236-2B05150E225B}" type="presParOf" srcId="{EDB46647-ABEB-466E-AA35-19F539DE8BDF}" destId="{C624DDA5-0171-4657-839D-F01168D1CAF4}" srcOrd="1" destOrd="0" presId="urn:microsoft.com/office/officeart/2005/8/layout/chevron2"/>
    <dgm:cxn modelId="{C83A54C1-FF54-4F33-95BB-08F52D5BD1E3}" type="presParOf" srcId="{CAD63D74-2641-490E-9706-01880EBC4CF2}" destId="{2C00C056-9648-4BE9-8114-2E904B90BEE7}" srcOrd="1" destOrd="0" presId="urn:microsoft.com/office/officeart/2005/8/layout/chevron2"/>
    <dgm:cxn modelId="{80D3CC63-9CF8-4B12-B2B5-3381EEB087D2}" type="presParOf" srcId="{CAD63D74-2641-490E-9706-01880EBC4CF2}" destId="{82824FB7-4601-4D9E-A9FB-E5AF5005B41C}" srcOrd="2" destOrd="0" presId="urn:microsoft.com/office/officeart/2005/8/layout/chevron2"/>
    <dgm:cxn modelId="{5A8955D2-F8AE-4E15-AD17-20B62FFBC3C7}" type="presParOf" srcId="{82824FB7-4601-4D9E-A9FB-E5AF5005B41C}" destId="{BCDD0F04-2D39-43AC-9401-F8AE10CD43C6}" srcOrd="0" destOrd="0" presId="urn:microsoft.com/office/officeart/2005/8/layout/chevron2"/>
    <dgm:cxn modelId="{17F84535-6382-4484-ACD8-1A43935EEDA6}" type="presParOf" srcId="{82824FB7-4601-4D9E-A9FB-E5AF5005B41C}" destId="{C12585FF-2D8F-443C-9FCD-D087C62B7F08}" srcOrd="1" destOrd="0" presId="urn:microsoft.com/office/officeart/2005/8/layout/chevron2"/>
    <dgm:cxn modelId="{0DFF848D-17A9-423D-AD20-E9AACD86B74F}" type="presParOf" srcId="{CAD63D74-2641-490E-9706-01880EBC4CF2}" destId="{80E73E33-D1B0-4D56-9AC5-837EF598CD14}" srcOrd="3" destOrd="0" presId="urn:microsoft.com/office/officeart/2005/8/layout/chevron2"/>
    <dgm:cxn modelId="{F95EF73F-EB24-4C9A-8F6E-EA8C17EA38DC}" type="presParOf" srcId="{CAD63D74-2641-490E-9706-01880EBC4CF2}" destId="{62F376D3-86D6-46A7-966B-7E93835B87A5}" srcOrd="4" destOrd="0" presId="urn:microsoft.com/office/officeart/2005/8/layout/chevron2"/>
    <dgm:cxn modelId="{E3492332-0E83-4D00-AB2B-C16688E41BB2}" type="presParOf" srcId="{62F376D3-86D6-46A7-966B-7E93835B87A5}" destId="{853307F2-6E4A-4FCA-BE83-94C08DE2F16D}" srcOrd="0" destOrd="0" presId="urn:microsoft.com/office/officeart/2005/8/layout/chevron2"/>
    <dgm:cxn modelId="{749F9F0F-8D5B-404C-9FFC-87D1D15B30F8}" type="presParOf" srcId="{62F376D3-86D6-46A7-966B-7E93835B87A5}" destId="{689F9A88-2274-4514-B712-FD4B244E55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B35AF-4E34-4E59-9304-D7516333552D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be-BY"/>
        </a:p>
      </dgm:t>
    </dgm:pt>
    <dgm:pt modelId="{4B7322AE-E3EC-4AE2-8556-17EC3E7B3CAE}">
      <dgm:prSet phldrT="[Текст]" phldr="1"/>
      <dgm:spPr/>
      <dgm:t>
        <a:bodyPr/>
        <a:lstStyle/>
        <a:p>
          <a:endParaRPr lang="be-BY" dirty="0"/>
        </a:p>
      </dgm:t>
    </dgm:pt>
    <dgm:pt modelId="{07F48126-E4D7-4DA4-B96D-3DB69FC14E1E}" type="parTrans" cxnId="{6F6CDC4C-91D1-4C38-A791-D21A5FE588D2}">
      <dgm:prSet/>
      <dgm:spPr/>
      <dgm:t>
        <a:bodyPr/>
        <a:lstStyle/>
        <a:p>
          <a:endParaRPr lang="be-BY"/>
        </a:p>
      </dgm:t>
    </dgm:pt>
    <dgm:pt modelId="{61417F27-CF3F-4B90-AA1B-4CCA9B40C5EE}" type="sibTrans" cxnId="{6F6CDC4C-91D1-4C38-A791-D21A5FE588D2}">
      <dgm:prSet/>
      <dgm:spPr/>
      <dgm:t>
        <a:bodyPr/>
        <a:lstStyle/>
        <a:p>
          <a:endParaRPr lang="be-BY"/>
        </a:p>
      </dgm:t>
    </dgm:pt>
    <dgm:pt modelId="{EA8AA9C5-2D39-42D1-B457-F8BC4D4F4DF7}">
      <dgm:prSet phldrT="[Текст]" custT="1"/>
      <dgm:spPr/>
      <dgm:t>
        <a:bodyPr/>
        <a:lstStyle/>
        <a:p>
          <a:pPr algn="l"/>
          <a:r>
            <a:rPr lang="ru-RU" sz="2000" dirty="0" smtClean="0"/>
            <a:t>Чешская Республика</a:t>
          </a:r>
          <a:endParaRPr lang="be-BY" sz="2000" dirty="0"/>
        </a:p>
      </dgm:t>
    </dgm:pt>
    <dgm:pt modelId="{2586B88F-368A-4FD4-A5C3-704001D3F12C}" type="parTrans" cxnId="{744354C6-6678-417A-A483-DAEC9DB1D4AC}">
      <dgm:prSet/>
      <dgm:spPr/>
      <dgm:t>
        <a:bodyPr/>
        <a:lstStyle/>
        <a:p>
          <a:endParaRPr lang="be-BY"/>
        </a:p>
      </dgm:t>
    </dgm:pt>
    <dgm:pt modelId="{A84194A2-23F3-4CB1-BBB6-D615D4433A24}" type="sibTrans" cxnId="{744354C6-6678-417A-A483-DAEC9DB1D4AC}">
      <dgm:prSet/>
      <dgm:spPr/>
      <dgm:t>
        <a:bodyPr/>
        <a:lstStyle/>
        <a:p>
          <a:endParaRPr lang="be-BY"/>
        </a:p>
      </dgm:t>
    </dgm:pt>
    <dgm:pt modelId="{925ECE56-6D49-473B-B605-6C620AE4864D}">
      <dgm:prSet phldrT="[Текст]" phldr="1"/>
      <dgm:spPr/>
      <dgm:t>
        <a:bodyPr/>
        <a:lstStyle/>
        <a:p>
          <a:endParaRPr lang="be-BY" dirty="0"/>
        </a:p>
      </dgm:t>
    </dgm:pt>
    <dgm:pt modelId="{C405D8B0-687F-4A48-B518-122C9626B90B}" type="parTrans" cxnId="{692218A1-9526-466E-8785-E306624A46D7}">
      <dgm:prSet/>
      <dgm:spPr/>
      <dgm:t>
        <a:bodyPr/>
        <a:lstStyle/>
        <a:p>
          <a:endParaRPr lang="be-BY"/>
        </a:p>
      </dgm:t>
    </dgm:pt>
    <dgm:pt modelId="{671E03C3-F304-4512-BED0-0C577E52B0ED}" type="sibTrans" cxnId="{692218A1-9526-466E-8785-E306624A46D7}">
      <dgm:prSet/>
      <dgm:spPr/>
      <dgm:t>
        <a:bodyPr/>
        <a:lstStyle/>
        <a:p>
          <a:endParaRPr lang="be-BY"/>
        </a:p>
      </dgm:t>
    </dgm:pt>
    <dgm:pt modelId="{2C822A5F-38E5-43F8-9180-CAAB997CC8A0}">
      <dgm:prSet phldrT="[Текст]" custT="1"/>
      <dgm:spPr/>
      <dgm:t>
        <a:bodyPr/>
        <a:lstStyle/>
        <a:p>
          <a:r>
            <a:rPr lang="ru-RU" sz="2500" dirty="0" smtClean="0"/>
            <a:t>Технопарки Польши</a:t>
          </a:r>
          <a:endParaRPr lang="be-BY" sz="2500" dirty="0"/>
        </a:p>
      </dgm:t>
    </dgm:pt>
    <dgm:pt modelId="{6BD9F43E-90E4-4B68-B1CF-C1C3AA381EEE}" type="parTrans" cxnId="{D77BFA63-3AB9-455A-AB26-39A7A1691863}">
      <dgm:prSet/>
      <dgm:spPr/>
      <dgm:t>
        <a:bodyPr/>
        <a:lstStyle/>
        <a:p>
          <a:endParaRPr lang="be-BY"/>
        </a:p>
      </dgm:t>
    </dgm:pt>
    <dgm:pt modelId="{B6BCAAB9-9835-42A3-AAD7-9FB5A6044E6C}" type="sibTrans" cxnId="{D77BFA63-3AB9-455A-AB26-39A7A1691863}">
      <dgm:prSet/>
      <dgm:spPr/>
      <dgm:t>
        <a:bodyPr/>
        <a:lstStyle/>
        <a:p>
          <a:endParaRPr lang="be-BY"/>
        </a:p>
      </dgm:t>
    </dgm:pt>
    <dgm:pt modelId="{83904D58-F7AD-41D9-B7E6-8C5F78AA616A}">
      <dgm:prSet phldrT="[Текст]" custT="1"/>
      <dgm:spPr/>
      <dgm:t>
        <a:bodyPr/>
        <a:lstStyle/>
        <a:p>
          <a:pPr algn="just"/>
          <a:r>
            <a:rPr lang="ru-RU" sz="2000" dirty="0" smtClean="0"/>
            <a:t>(Ассоциация инновационных предприятий )</a:t>
          </a:r>
          <a:endParaRPr lang="be-BY" sz="2000" dirty="0"/>
        </a:p>
      </dgm:t>
    </dgm:pt>
    <dgm:pt modelId="{8CB7A5B9-A199-4693-9F94-EC66A89962EF}" type="parTrans" cxnId="{E48FFD61-3E7A-41F1-9251-6051546C011A}">
      <dgm:prSet/>
      <dgm:spPr/>
      <dgm:t>
        <a:bodyPr/>
        <a:lstStyle/>
        <a:p>
          <a:endParaRPr lang="ru-RU"/>
        </a:p>
      </dgm:t>
    </dgm:pt>
    <dgm:pt modelId="{9146E88E-1578-4134-B75F-3BBC4D823A82}" type="sibTrans" cxnId="{E48FFD61-3E7A-41F1-9251-6051546C011A}">
      <dgm:prSet/>
      <dgm:spPr/>
      <dgm:t>
        <a:bodyPr/>
        <a:lstStyle/>
        <a:p>
          <a:endParaRPr lang="ru-RU"/>
        </a:p>
      </dgm:t>
    </dgm:pt>
    <dgm:pt modelId="{CAD63D74-2641-490E-9706-01880EBC4CF2}" type="pres">
      <dgm:prSet presAssocID="{376B35AF-4E34-4E59-9304-D7516333552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B46647-ABEB-466E-AA35-19F539DE8BDF}" type="pres">
      <dgm:prSet presAssocID="{4B7322AE-E3EC-4AE2-8556-17EC3E7B3CAE}" presName="composite" presStyleCnt="0"/>
      <dgm:spPr/>
    </dgm:pt>
    <dgm:pt modelId="{F01681EE-6A21-4858-B7A5-F1E52EEE6904}" type="pres">
      <dgm:prSet presAssocID="{4B7322AE-E3EC-4AE2-8556-17EC3E7B3CA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4DDA5-0171-4657-839D-F01168D1CAF4}" type="pres">
      <dgm:prSet presAssocID="{4B7322AE-E3EC-4AE2-8556-17EC3E7B3CAE}" presName="descendantText" presStyleLbl="alignAcc1" presStyleIdx="0" presStyleCnt="2" custScaleX="109930" custScaleY="187035" custLinFactNeighborX="-1945" custLinFactNeighborY="-11202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2C00C056-9648-4BE9-8114-2E904B90BEE7}" type="pres">
      <dgm:prSet presAssocID="{61417F27-CF3F-4B90-AA1B-4CCA9B40C5EE}" presName="sp" presStyleCnt="0"/>
      <dgm:spPr/>
    </dgm:pt>
    <dgm:pt modelId="{82824FB7-4601-4D9E-A9FB-E5AF5005B41C}" type="pres">
      <dgm:prSet presAssocID="{925ECE56-6D49-473B-B605-6C620AE4864D}" presName="composite" presStyleCnt="0"/>
      <dgm:spPr/>
    </dgm:pt>
    <dgm:pt modelId="{BCDD0F04-2D39-43AC-9401-F8AE10CD43C6}" type="pres">
      <dgm:prSet presAssocID="{925ECE56-6D49-473B-B605-6C620AE4864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585FF-2D8F-443C-9FCD-D087C62B7F08}" type="pres">
      <dgm:prSet presAssocID="{925ECE56-6D49-473B-B605-6C620AE4864D}" presName="descendantText" presStyleLbl="alignAcc1" presStyleIdx="1" presStyleCnt="2" custLinFactNeighborX="-917" custLinFactNeighborY="45022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D77BFA63-3AB9-455A-AB26-39A7A1691863}" srcId="{925ECE56-6D49-473B-B605-6C620AE4864D}" destId="{2C822A5F-38E5-43F8-9180-CAAB997CC8A0}" srcOrd="0" destOrd="0" parTransId="{6BD9F43E-90E4-4B68-B1CF-C1C3AA381EEE}" sibTransId="{B6BCAAB9-9835-42A3-AAD7-9FB5A6044E6C}"/>
    <dgm:cxn modelId="{272E77C9-6CBF-4D7F-B985-472BE39526B4}" type="presOf" srcId="{2C822A5F-38E5-43F8-9180-CAAB997CC8A0}" destId="{C12585FF-2D8F-443C-9FCD-D087C62B7F08}" srcOrd="0" destOrd="0" presId="urn:microsoft.com/office/officeart/2005/8/layout/chevron2"/>
    <dgm:cxn modelId="{692218A1-9526-466E-8785-E306624A46D7}" srcId="{376B35AF-4E34-4E59-9304-D7516333552D}" destId="{925ECE56-6D49-473B-B605-6C620AE4864D}" srcOrd="1" destOrd="0" parTransId="{C405D8B0-687F-4A48-B518-122C9626B90B}" sibTransId="{671E03C3-F304-4512-BED0-0C577E52B0ED}"/>
    <dgm:cxn modelId="{F967A115-9CB6-481B-8A1F-A4BF3C241444}" type="presOf" srcId="{EA8AA9C5-2D39-42D1-B457-F8BC4D4F4DF7}" destId="{C624DDA5-0171-4657-839D-F01168D1CAF4}" srcOrd="0" destOrd="0" presId="urn:microsoft.com/office/officeart/2005/8/layout/chevron2"/>
    <dgm:cxn modelId="{744354C6-6678-417A-A483-DAEC9DB1D4AC}" srcId="{4B7322AE-E3EC-4AE2-8556-17EC3E7B3CAE}" destId="{EA8AA9C5-2D39-42D1-B457-F8BC4D4F4DF7}" srcOrd="0" destOrd="0" parTransId="{2586B88F-368A-4FD4-A5C3-704001D3F12C}" sibTransId="{A84194A2-23F3-4CB1-BBB6-D615D4433A24}"/>
    <dgm:cxn modelId="{E48FFD61-3E7A-41F1-9251-6051546C011A}" srcId="{4B7322AE-E3EC-4AE2-8556-17EC3E7B3CAE}" destId="{83904D58-F7AD-41D9-B7E6-8C5F78AA616A}" srcOrd="1" destOrd="0" parTransId="{8CB7A5B9-A199-4693-9F94-EC66A89962EF}" sibTransId="{9146E88E-1578-4134-B75F-3BBC4D823A82}"/>
    <dgm:cxn modelId="{2C191868-CF30-4531-988F-E892A4A7D49E}" type="presOf" srcId="{4B7322AE-E3EC-4AE2-8556-17EC3E7B3CAE}" destId="{F01681EE-6A21-4858-B7A5-F1E52EEE6904}" srcOrd="0" destOrd="0" presId="urn:microsoft.com/office/officeart/2005/8/layout/chevron2"/>
    <dgm:cxn modelId="{A0955135-5780-43FF-B83D-F56EB08F71C8}" type="presOf" srcId="{83904D58-F7AD-41D9-B7E6-8C5F78AA616A}" destId="{C624DDA5-0171-4657-839D-F01168D1CAF4}" srcOrd="0" destOrd="1" presId="urn:microsoft.com/office/officeart/2005/8/layout/chevron2"/>
    <dgm:cxn modelId="{8E89A6B3-15D7-48A9-87DA-128E238D571E}" type="presOf" srcId="{925ECE56-6D49-473B-B605-6C620AE4864D}" destId="{BCDD0F04-2D39-43AC-9401-F8AE10CD43C6}" srcOrd="0" destOrd="0" presId="urn:microsoft.com/office/officeart/2005/8/layout/chevron2"/>
    <dgm:cxn modelId="{6F6CDC4C-91D1-4C38-A791-D21A5FE588D2}" srcId="{376B35AF-4E34-4E59-9304-D7516333552D}" destId="{4B7322AE-E3EC-4AE2-8556-17EC3E7B3CAE}" srcOrd="0" destOrd="0" parTransId="{07F48126-E4D7-4DA4-B96D-3DB69FC14E1E}" sibTransId="{61417F27-CF3F-4B90-AA1B-4CCA9B40C5EE}"/>
    <dgm:cxn modelId="{004BC9E5-86E0-49FB-A838-9E1920E9EF1E}" type="presOf" srcId="{376B35AF-4E34-4E59-9304-D7516333552D}" destId="{CAD63D74-2641-490E-9706-01880EBC4CF2}" srcOrd="0" destOrd="0" presId="urn:microsoft.com/office/officeart/2005/8/layout/chevron2"/>
    <dgm:cxn modelId="{CEB1BCB8-2125-4CD2-A60A-1A0A0E72DBA4}" type="presParOf" srcId="{CAD63D74-2641-490E-9706-01880EBC4CF2}" destId="{EDB46647-ABEB-466E-AA35-19F539DE8BDF}" srcOrd="0" destOrd="0" presId="urn:microsoft.com/office/officeart/2005/8/layout/chevron2"/>
    <dgm:cxn modelId="{10EF520F-7DC6-4045-83FA-7830B580F338}" type="presParOf" srcId="{EDB46647-ABEB-466E-AA35-19F539DE8BDF}" destId="{F01681EE-6A21-4858-B7A5-F1E52EEE6904}" srcOrd="0" destOrd="0" presId="urn:microsoft.com/office/officeart/2005/8/layout/chevron2"/>
    <dgm:cxn modelId="{AAAF3F2A-9683-45A4-AC97-D5A309D6DE83}" type="presParOf" srcId="{EDB46647-ABEB-466E-AA35-19F539DE8BDF}" destId="{C624DDA5-0171-4657-839D-F01168D1CAF4}" srcOrd="1" destOrd="0" presId="urn:microsoft.com/office/officeart/2005/8/layout/chevron2"/>
    <dgm:cxn modelId="{9868784A-D4AD-41AE-A22D-EFE669A65E27}" type="presParOf" srcId="{CAD63D74-2641-490E-9706-01880EBC4CF2}" destId="{2C00C056-9648-4BE9-8114-2E904B90BEE7}" srcOrd="1" destOrd="0" presId="urn:microsoft.com/office/officeart/2005/8/layout/chevron2"/>
    <dgm:cxn modelId="{E740A221-57A1-47AF-9A0C-B27A14FCD800}" type="presParOf" srcId="{CAD63D74-2641-490E-9706-01880EBC4CF2}" destId="{82824FB7-4601-4D9E-A9FB-E5AF5005B41C}" srcOrd="2" destOrd="0" presId="urn:microsoft.com/office/officeart/2005/8/layout/chevron2"/>
    <dgm:cxn modelId="{23E65960-3FDF-41A4-A635-8529676E8EDE}" type="presParOf" srcId="{82824FB7-4601-4D9E-A9FB-E5AF5005B41C}" destId="{BCDD0F04-2D39-43AC-9401-F8AE10CD43C6}" srcOrd="0" destOrd="0" presId="urn:microsoft.com/office/officeart/2005/8/layout/chevron2"/>
    <dgm:cxn modelId="{4DC023C6-59FF-4620-9A99-9B33660C4DA6}" type="presParOf" srcId="{82824FB7-4601-4D9E-A9FB-E5AF5005B41C}" destId="{C12585FF-2D8F-443C-9FCD-D087C62B7F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55C9-275C-4504-8F59-892867A4D13C}">
      <dsp:nvSpPr>
        <dsp:cNvPr id="0" name=""/>
        <dsp:cNvSpPr/>
      </dsp:nvSpPr>
      <dsp:spPr>
        <a:xfrm>
          <a:off x="0" y="135507"/>
          <a:ext cx="8808640" cy="55054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55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55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6F0CBB-AE50-4203-8541-5749657D3764}">
      <dsp:nvSpPr>
        <dsp:cNvPr id="0" name=""/>
        <dsp:cNvSpPr/>
      </dsp:nvSpPr>
      <dsp:spPr>
        <a:xfrm>
          <a:off x="867651" y="4229323"/>
          <a:ext cx="202598" cy="202598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49ECE3-7563-428B-A684-4001FD2195E7}">
      <dsp:nvSpPr>
        <dsp:cNvPr id="0" name=""/>
        <dsp:cNvSpPr/>
      </dsp:nvSpPr>
      <dsp:spPr>
        <a:xfrm>
          <a:off x="1012632" y="4550658"/>
          <a:ext cx="1507646" cy="993956"/>
        </a:xfrm>
        <a:prstGeom prst="rect">
          <a:avLst/>
        </a:prstGeom>
        <a:solidFill>
          <a:schemeClr val="bg1">
            <a:alpha val="54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5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Экспертиза </a:t>
          </a: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научно-технических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предложений</a:t>
          </a:r>
          <a:endParaRPr lang="be-BY" sz="1800" kern="1200" baseline="0" dirty="0"/>
        </a:p>
      </dsp:txBody>
      <dsp:txXfrm>
        <a:off x="1012632" y="4550658"/>
        <a:ext cx="1507646" cy="993956"/>
      </dsp:txXfrm>
    </dsp:sp>
    <dsp:sp modelId="{44FD90BA-24AD-4826-891F-322AD23464E9}">
      <dsp:nvSpPr>
        <dsp:cNvPr id="0" name=""/>
        <dsp:cNvSpPr/>
      </dsp:nvSpPr>
      <dsp:spPr>
        <a:xfrm>
          <a:off x="1964326" y="3175589"/>
          <a:ext cx="317111" cy="317111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16283"/>
                <a:satOff val="14338"/>
                <a:lumOff val="16294"/>
                <a:alphaOff val="0"/>
                <a:lumMod val="95000"/>
              </a:schemeClr>
            </a:gs>
            <a:gs pos="100000">
              <a:schemeClr val="accent2">
                <a:shade val="50000"/>
                <a:hueOff val="116283"/>
                <a:satOff val="14338"/>
                <a:lumOff val="16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DDA36-FB78-44A4-8AB9-52757E2BD08C}">
      <dsp:nvSpPr>
        <dsp:cNvPr id="0" name=""/>
        <dsp:cNvSpPr/>
      </dsp:nvSpPr>
      <dsp:spPr>
        <a:xfrm>
          <a:off x="2016219" y="3602883"/>
          <a:ext cx="1780840" cy="717587"/>
        </a:xfrm>
        <a:prstGeom prst="rect">
          <a:avLst/>
        </a:prstGeom>
        <a:solidFill>
          <a:schemeClr val="bg1">
            <a:alpha val="54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03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>
              <a:latin typeface="Times New Roman" pitchFamily="18" charset="0"/>
              <a:cs typeface="Times New Roman" pitchFamily="18" charset="0"/>
            </a:rPr>
            <a:t>Поиск партнеров для сотрудничества</a:t>
          </a:r>
          <a:endParaRPr lang="be-BY" sz="1800" kern="1200" baseline="0" dirty="0"/>
        </a:p>
      </dsp:txBody>
      <dsp:txXfrm>
        <a:off x="2016219" y="3602883"/>
        <a:ext cx="1780840" cy="717587"/>
      </dsp:txXfrm>
    </dsp:sp>
    <dsp:sp modelId="{CBD54891-45CC-4F86-804B-1520E3C0F45E}">
      <dsp:nvSpPr>
        <dsp:cNvPr id="0" name=""/>
        <dsp:cNvSpPr/>
      </dsp:nvSpPr>
      <dsp:spPr>
        <a:xfrm>
          <a:off x="3373709" y="2335465"/>
          <a:ext cx="422814" cy="422814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32565"/>
                <a:satOff val="28675"/>
                <a:lumOff val="32589"/>
                <a:alphaOff val="0"/>
                <a:lumMod val="95000"/>
              </a:schemeClr>
            </a:gs>
            <a:gs pos="100000">
              <a:schemeClr val="accent2">
                <a:shade val="50000"/>
                <a:hueOff val="232565"/>
                <a:satOff val="28675"/>
                <a:lumOff val="3258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E78A9-29E2-4619-9DA0-75C4972A740D}">
      <dsp:nvSpPr>
        <dsp:cNvPr id="0" name=""/>
        <dsp:cNvSpPr/>
      </dsp:nvSpPr>
      <dsp:spPr>
        <a:xfrm>
          <a:off x="3456387" y="2808319"/>
          <a:ext cx="1700067" cy="741206"/>
        </a:xfrm>
        <a:prstGeom prst="rect">
          <a:avLst/>
        </a:prstGeom>
        <a:solidFill>
          <a:schemeClr val="bg1"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4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Поиск инвесторов</a:t>
          </a:r>
          <a:endParaRPr lang="be-BY" sz="2100" kern="1200" dirty="0"/>
        </a:p>
      </dsp:txBody>
      <dsp:txXfrm>
        <a:off x="3456387" y="2808319"/>
        <a:ext cx="1700067" cy="741206"/>
      </dsp:txXfrm>
    </dsp:sp>
    <dsp:sp modelId="{8814E85F-BEF1-4013-AAB4-4E003D2CE83D}">
      <dsp:nvSpPr>
        <dsp:cNvPr id="0" name=""/>
        <dsp:cNvSpPr/>
      </dsp:nvSpPr>
      <dsp:spPr>
        <a:xfrm>
          <a:off x="5012116" y="1679222"/>
          <a:ext cx="546135" cy="546135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232565"/>
                <a:satOff val="28675"/>
                <a:lumOff val="32589"/>
                <a:alphaOff val="0"/>
                <a:lumMod val="95000"/>
              </a:schemeClr>
            </a:gs>
            <a:gs pos="100000">
              <a:schemeClr val="accent2">
                <a:shade val="50000"/>
                <a:hueOff val="232565"/>
                <a:satOff val="28675"/>
                <a:lumOff val="3258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81438D-E579-4765-A0B0-960B5D49C156}">
      <dsp:nvSpPr>
        <dsp:cNvPr id="0" name=""/>
        <dsp:cNvSpPr/>
      </dsp:nvSpPr>
      <dsp:spPr>
        <a:xfrm>
          <a:off x="5223047" y="2264605"/>
          <a:ext cx="1761728" cy="1479799"/>
        </a:xfrm>
        <a:prstGeom prst="rect">
          <a:avLst/>
        </a:prstGeom>
        <a:solidFill>
          <a:schemeClr val="bg1"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9386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Совместная разработка научно-технических проектов</a:t>
          </a:r>
          <a:endParaRPr lang="be-BY" sz="2100" kern="1200" dirty="0"/>
        </a:p>
      </dsp:txBody>
      <dsp:txXfrm>
        <a:off x="5223047" y="2264605"/>
        <a:ext cx="1761728" cy="1479799"/>
      </dsp:txXfrm>
    </dsp:sp>
    <dsp:sp modelId="{CDB59FC5-C45E-45E2-B644-7D6AAF9CD514}">
      <dsp:nvSpPr>
        <dsp:cNvPr id="0" name=""/>
        <dsp:cNvSpPr/>
      </dsp:nvSpPr>
      <dsp:spPr>
        <a:xfrm>
          <a:off x="6698970" y="1240992"/>
          <a:ext cx="695882" cy="695882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116283"/>
                <a:satOff val="14338"/>
                <a:lumOff val="16294"/>
                <a:alphaOff val="0"/>
                <a:lumMod val="95000"/>
              </a:schemeClr>
            </a:gs>
            <a:gs pos="100000">
              <a:schemeClr val="accent2">
                <a:shade val="50000"/>
                <a:hueOff val="116283"/>
                <a:satOff val="14338"/>
                <a:lumOff val="16294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401C5-1E09-4B0B-99A2-A064BDD76E72}">
      <dsp:nvSpPr>
        <dsp:cNvPr id="0" name=""/>
        <dsp:cNvSpPr/>
      </dsp:nvSpPr>
      <dsp:spPr>
        <a:xfrm>
          <a:off x="7046912" y="2016234"/>
          <a:ext cx="1761728" cy="893095"/>
        </a:xfrm>
        <a:prstGeom prst="rect">
          <a:avLst/>
        </a:prstGeom>
        <a:solidFill>
          <a:schemeClr val="bg1">
            <a:alpha val="4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73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Реклама и маркетинг разработок</a:t>
          </a:r>
          <a:endParaRPr lang="be-BY" sz="2100" kern="1200" dirty="0"/>
        </a:p>
      </dsp:txBody>
      <dsp:txXfrm>
        <a:off x="7046912" y="2016234"/>
        <a:ext cx="1761728" cy="893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681EE-6A21-4858-B7A5-F1E52EEE6904}">
      <dsp:nvSpPr>
        <dsp:cNvPr id="0" name=""/>
        <dsp:cNvSpPr/>
      </dsp:nvSpPr>
      <dsp:spPr>
        <a:xfrm rot="5400000">
          <a:off x="-409019" y="260784"/>
          <a:ext cx="1258530" cy="880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kern="1200"/>
        </a:p>
      </dsp:txBody>
      <dsp:txXfrm rot="-5400000">
        <a:off x="-220239" y="512491"/>
        <a:ext cx="880971" cy="377559"/>
      </dsp:txXfrm>
    </dsp:sp>
    <dsp:sp modelId="{C624DDA5-0171-4657-839D-F01168D1CAF4}">
      <dsp:nvSpPr>
        <dsp:cNvPr id="0" name=""/>
        <dsp:cNvSpPr/>
      </dsp:nvSpPr>
      <dsp:spPr>
        <a:xfrm rot="5400000">
          <a:off x="1538215" y="-1370472"/>
          <a:ext cx="818044" cy="35589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Германия (Ассоциация технопарков Германии)</a:t>
          </a:r>
          <a:endParaRPr lang="be-BY" sz="2200" kern="1200" dirty="0"/>
        </a:p>
      </dsp:txBody>
      <dsp:txXfrm rot="-5400000">
        <a:off x="167739" y="39938"/>
        <a:ext cx="3519062" cy="738176"/>
      </dsp:txXfrm>
    </dsp:sp>
    <dsp:sp modelId="{BCDD0F04-2D39-43AC-9401-F8AE10CD43C6}">
      <dsp:nvSpPr>
        <dsp:cNvPr id="0" name=""/>
        <dsp:cNvSpPr/>
      </dsp:nvSpPr>
      <dsp:spPr>
        <a:xfrm rot="5400000">
          <a:off x="-409019" y="1368176"/>
          <a:ext cx="1258530" cy="880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kern="1200" dirty="0"/>
        </a:p>
      </dsp:txBody>
      <dsp:txXfrm rot="-5400000">
        <a:off x="-220239" y="1619883"/>
        <a:ext cx="880971" cy="377559"/>
      </dsp:txXfrm>
    </dsp:sp>
    <dsp:sp modelId="{C12585FF-2D8F-443C-9FCD-D087C62B7F08}">
      <dsp:nvSpPr>
        <dsp:cNvPr id="0" name=""/>
        <dsp:cNvSpPr/>
      </dsp:nvSpPr>
      <dsp:spPr>
        <a:xfrm rot="5400000">
          <a:off x="1810955" y="-411311"/>
          <a:ext cx="818044" cy="4439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Россия</a:t>
          </a:r>
          <a:r>
            <a:rPr lang="en-US" sz="2600" kern="1200" dirty="0" smtClean="0"/>
            <a:t> (</a:t>
          </a:r>
          <a:r>
            <a:rPr lang="ru-RU" sz="2600" kern="1200" dirty="0" smtClean="0"/>
            <a:t>Ассоциация «Технопарк»</a:t>
          </a:r>
          <a:r>
            <a:rPr lang="en-US" sz="2600" kern="1200" dirty="0" smtClean="0"/>
            <a:t>)</a:t>
          </a:r>
          <a:endParaRPr lang="be-BY" sz="2600" kern="1200" dirty="0"/>
        </a:p>
      </dsp:txBody>
      <dsp:txXfrm rot="-5400000">
        <a:off x="0" y="1439578"/>
        <a:ext cx="4400021" cy="738176"/>
      </dsp:txXfrm>
    </dsp:sp>
    <dsp:sp modelId="{853307F2-6E4A-4FCA-BE83-94C08DE2F16D}">
      <dsp:nvSpPr>
        <dsp:cNvPr id="0" name=""/>
        <dsp:cNvSpPr/>
      </dsp:nvSpPr>
      <dsp:spPr>
        <a:xfrm rot="5400000">
          <a:off x="-409019" y="2309355"/>
          <a:ext cx="1258530" cy="88097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000" kern="1200" dirty="0"/>
        </a:p>
      </dsp:txBody>
      <dsp:txXfrm rot="-5400000">
        <a:off x="-220239" y="2561062"/>
        <a:ext cx="880971" cy="377559"/>
      </dsp:txXfrm>
    </dsp:sp>
    <dsp:sp modelId="{689F9A88-2274-4514-B712-FD4B244E55E5}">
      <dsp:nvSpPr>
        <dsp:cNvPr id="0" name=""/>
        <dsp:cNvSpPr/>
      </dsp:nvSpPr>
      <dsp:spPr>
        <a:xfrm rot="5400000">
          <a:off x="1980100" y="634319"/>
          <a:ext cx="818044" cy="44399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e-BY" sz="16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Инновационные центры Латвии, Литвы, Эстонии </a:t>
          </a:r>
          <a:endParaRPr lang="be-BY" sz="2400" kern="1200" dirty="0"/>
        </a:p>
      </dsp:txBody>
      <dsp:txXfrm rot="-5400000">
        <a:off x="169145" y="2485208"/>
        <a:ext cx="4400021" cy="738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681EE-6A21-4858-B7A5-F1E52EEE6904}">
      <dsp:nvSpPr>
        <dsp:cNvPr id="0" name=""/>
        <dsp:cNvSpPr/>
      </dsp:nvSpPr>
      <dsp:spPr>
        <a:xfrm rot="5400000">
          <a:off x="-314560" y="707867"/>
          <a:ext cx="1510761" cy="10575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400" kern="1200" dirty="0"/>
        </a:p>
      </dsp:txBody>
      <dsp:txXfrm rot="-5400000">
        <a:off x="-87945" y="1010020"/>
        <a:ext cx="1057533" cy="453228"/>
      </dsp:txXfrm>
    </dsp:sp>
    <dsp:sp modelId="{C624DDA5-0171-4657-839D-F01168D1CAF4}">
      <dsp:nvSpPr>
        <dsp:cNvPr id="0" name=""/>
        <dsp:cNvSpPr/>
      </dsp:nvSpPr>
      <dsp:spPr>
        <a:xfrm rot="5400000">
          <a:off x="1753665" y="-1028875"/>
          <a:ext cx="1836674" cy="3894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Чешская Республика</a:t>
          </a:r>
          <a:endParaRPr lang="be-BY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(Ассоциация инновационных предприятий )</a:t>
          </a:r>
          <a:endParaRPr lang="be-BY" sz="2000" kern="1200" dirty="0"/>
        </a:p>
      </dsp:txBody>
      <dsp:txXfrm rot="-5400000">
        <a:off x="724790" y="89659"/>
        <a:ext cx="3804766" cy="1657356"/>
      </dsp:txXfrm>
    </dsp:sp>
    <dsp:sp modelId="{BCDD0F04-2D39-43AC-9401-F8AE10CD43C6}">
      <dsp:nvSpPr>
        <dsp:cNvPr id="0" name=""/>
        <dsp:cNvSpPr/>
      </dsp:nvSpPr>
      <dsp:spPr>
        <a:xfrm rot="5400000">
          <a:off x="-314560" y="1974307"/>
          <a:ext cx="1510761" cy="10575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e-BY" sz="2400" kern="1200" dirty="0"/>
        </a:p>
      </dsp:txBody>
      <dsp:txXfrm rot="-5400000">
        <a:off x="-87945" y="2276460"/>
        <a:ext cx="1057533" cy="453228"/>
      </dsp:txXfrm>
    </dsp:sp>
    <dsp:sp modelId="{C12585FF-2D8F-443C-9FCD-D087C62B7F08}">
      <dsp:nvSpPr>
        <dsp:cNvPr id="0" name=""/>
        <dsp:cNvSpPr/>
      </dsp:nvSpPr>
      <dsp:spPr>
        <a:xfrm rot="5400000">
          <a:off x="2217423" y="909483"/>
          <a:ext cx="981994" cy="35426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Технопарки Польши</a:t>
          </a:r>
          <a:endParaRPr lang="be-BY" sz="2500" kern="1200" dirty="0"/>
        </a:p>
      </dsp:txBody>
      <dsp:txXfrm rot="-5400000">
        <a:off x="937101" y="2237743"/>
        <a:ext cx="3494703" cy="88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1188-AD00-4E6A-A0A9-B6689425743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CBD76-6EAD-4280-8772-973FE33CF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C18B3B-D762-4122-9A13-2346AA7677DC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250C3-BFF6-4EB7-85A4-BC680AF3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27384"/>
            <a:ext cx="5760640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5" y="4221088"/>
            <a:ext cx="9180512" cy="1044116"/>
          </a:xfrm>
          <a:solidFill>
            <a:schemeClr val="bg1">
              <a:alpha val="34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 marL="0" lvl="0" indent="0" algn="just" fontAlgn="base">
              <a:spcAft>
                <a:spcPct val="0"/>
              </a:spcAft>
              <a:buNone/>
              <a:defRPr/>
            </a:pP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Разработки Научно- технологического парка БГУ, способствующие 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улучшению </a:t>
            </a:r>
            <a:r>
              <a:rPr lang="ru-RU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качества жизни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 </a:t>
            </a:r>
            <a:b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 </a:t>
            </a:r>
            <a: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</a:br>
            <a:r>
              <a:rPr lang="ru-RU" sz="2900" b="1" dirty="0" smtClean="0">
                <a:solidFill>
                  <a:schemeClr val="tx1"/>
                </a:solidFill>
                <a:effectLst/>
              </a:rPr>
              <a:t>    </a:t>
            </a:r>
            <a:endParaRPr lang="ru-RU" sz="29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253588"/>
            <a:ext cx="9047990" cy="1631216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  <a:outerShdw blurRad="50800" dist="50800" dir="5400000" algn="ctr" rotWithShape="0">
              <a:schemeClr val="bg1">
                <a:alpha val="98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Светлана Ивановна Михнова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/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Местного </a:t>
            </a:r>
            <a:r>
              <a:rPr lang="ru-RU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фонда «</a:t>
            </a:r>
            <a:r>
              <a:rPr lang="ru-RU" sz="2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Научно-технологический парк</a:t>
            </a:r>
            <a:r>
              <a:rPr lang="ru-RU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</a:p>
          <a:p>
            <a:pPr lvl="1" algn="ctr"/>
            <a:r>
              <a:rPr lang="ru-RU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Минск, Республика Беларусь</a:t>
            </a:r>
          </a:p>
          <a:p>
            <a:endParaRPr lang="be-BY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1" y="27789"/>
            <a:ext cx="1373355" cy="196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452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7" cy="1073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effectLst/>
              </a:rPr>
              <a:t>Основные кооперационные проекты, </a:t>
            </a:r>
            <a:r>
              <a:rPr lang="ru-RU" sz="2400" dirty="0" smtClean="0">
                <a:solidFill>
                  <a:srgbClr val="0070C0"/>
                </a:solidFill>
                <a:effectLst/>
              </a:rPr>
              <a:t>выполненные  </a:t>
            </a:r>
            <a:r>
              <a:rPr lang="ru-RU" sz="2400" dirty="0">
                <a:solidFill>
                  <a:srgbClr val="0070C0"/>
                </a:solidFill>
                <a:effectLst/>
              </a:rPr>
              <a:t>в фонде «Научно-технологический парк»</a:t>
            </a:r>
            <a:br>
              <a:rPr lang="ru-RU" sz="2400" dirty="0">
                <a:solidFill>
                  <a:srgbClr val="0070C0"/>
                </a:solidFill>
                <a:effectLst/>
              </a:rPr>
            </a:br>
            <a:endParaRPr lang="be-BY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5400600" cy="2448272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ru-RU" sz="33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проект в технопарке выполнен совместно с КРУП «Научное </a:t>
            </a:r>
            <a:r>
              <a:rPr lang="ru-RU" sz="33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приборостроение</a:t>
            </a:r>
          </a:p>
          <a:p>
            <a:pPr marL="45720" indent="0" algn="just">
              <a:buNone/>
            </a:pPr>
            <a:endParaRPr lang="ru-RU" sz="21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конструкторско- технологической документации и освоение производства комплекса автоматизированного учета и оплаты времени стоянки автомобилей – «</a:t>
            </a:r>
            <a:r>
              <a:rPr lang="ru-RU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Паркомат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110911" cy="20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4221088"/>
            <a:ext cx="85115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Проекты, выполненные для 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-промышленного комплекса совместно с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 «</a:t>
            </a:r>
            <a:r>
              <a:rPr lang="ru-RU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Унитехпром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БГУ» и другими научными организациями Беларуси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130000"/>
            </a:pPr>
            <a:endParaRPr lang="ru-RU" b="1" i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SzPct val="130000"/>
              <a:buFont typeface="Times New Roman" pitchFamily="18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Разработка и освоение технологии производства композиций на основе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фитосырья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для продления сроков годности продуктов питания и придания им функциональных свойств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be-BY" sz="2200" dirty="0"/>
          </a:p>
        </p:txBody>
      </p:sp>
    </p:spTree>
    <p:extLst>
      <p:ext uri="{BB962C8B-B14F-4D97-AF65-F5344CB8AC3E}">
        <p14:creationId xmlns:p14="http://schemas.microsoft.com/office/powerpoint/2010/main" val="41506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93610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Основные </a:t>
            </a: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кооперационные </a:t>
            </a: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проекты, </a:t>
            </a: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выполненные  </a:t>
            </a: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в фонде «</a:t>
            </a: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Научно-технологический </a:t>
            </a: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парк»</a:t>
            </a:r>
            <a:b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endParaRPr lang="be-BY" sz="2400" dirty="0">
              <a:effectLst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59"/>
            <a:ext cx="3888432" cy="3888433"/>
          </a:xfrm>
        </p:spPr>
        <p:txBody>
          <a:bodyPr>
            <a:noAutofit/>
          </a:bodyPr>
          <a:lstStyle/>
          <a:p>
            <a:pPr algn="just"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Разработать, исследовать и освоить производство композиций двойного действия для хлебопекарной отрасли, корректирующих иммунный статус различных групп населения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Tx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«Разработать и освоить технологию изготовления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фитокомпозиций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обогащения продуктов питания жизненно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2168"/>
            <a:ext cx="447505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157192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необходимыми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минеральными веществами и витаминами группы 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130000"/>
              <a:buFontTx/>
              <a:buChar char="•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buSzPct val="130000"/>
              <a:buFontTx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«Создание продуктов питания нового поколения с профилактическими свойствами, предназначенными для людей пожилого возраста»</a:t>
            </a:r>
            <a:endParaRPr lang="be-BY" sz="2000" dirty="0"/>
          </a:p>
        </p:txBody>
      </p:sp>
    </p:spTree>
    <p:extLst>
      <p:ext uri="{BB962C8B-B14F-4D97-AF65-F5344CB8AC3E}">
        <p14:creationId xmlns:p14="http://schemas.microsoft.com/office/powerpoint/2010/main" val="42681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574" cy="6857972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2402" y="285752"/>
            <a:ext cx="8030126" cy="2428868"/>
          </a:xfrm>
          <a:solidFill>
            <a:schemeClr val="accent4">
              <a:lumMod val="20000"/>
              <a:lumOff val="80000"/>
              <a:alpha val="1000"/>
            </a:schemeClr>
          </a:solidFill>
          <a:effectLst>
            <a:glow rad="228600">
              <a:schemeClr val="tx1">
                <a:alpha val="40000"/>
              </a:schemeClr>
            </a:glow>
            <a:outerShdw blurRad="63500" dist="50800" algn="l" rotWithShape="0">
              <a:prstClr val="black">
                <a:alpha val="92000"/>
              </a:prstClr>
            </a:outerShdw>
          </a:effectLst>
        </p:spPr>
        <p:txBody>
          <a:bodyPr>
            <a:no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«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РАЗРАБОТКА И ОСВОЕНИЕ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  ТЕХНОЛОГИИ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ПРОИЗВОДСТВА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ФИТОСОЛЕЙ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ДЛЯ КОРРЕКЦИИ ПОВЫШЕННОГО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+mj-cs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ПОРОГА ВКУСОВОЙ ЧУВСТВИТЕЛЬНОСТИ К ПОВАРЕННОЙ СОЛИ  В ЦЕЛЯХ ПРЕДУПРЕЖДЕНИЯ РАЗВИТИЯ АРТЕРИАЛЬНОЙ ГИПЕРТОНИИ»</a:t>
            </a:r>
            <a:endParaRPr lang="be-BY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71703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284984"/>
            <a:ext cx="81452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Разработана </a:t>
            </a:r>
            <a:r>
              <a:rPr lang="ru-RU" sz="2000" dirty="0" err="1" smtClean="0"/>
              <a:t>фитосоль</a:t>
            </a:r>
            <a:r>
              <a:rPr lang="ru-RU" sz="2000" dirty="0" smtClean="0"/>
              <a:t> серии «Универсум» с пониженным содержанием хлористого натрия, </a:t>
            </a:r>
            <a:r>
              <a:rPr lang="ru-RU" sz="2000" b="1" dirty="0" smtClean="0"/>
              <a:t> </a:t>
            </a:r>
            <a:r>
              <a:rPr lang="ru-RU" sz="2000" dirty="0" smtClean="0"/>
              <a:t> предназначенная для применения вместо обычной поваренной соли при производстве пищевых продуктов, для приготовления и </a:t>
            </a:r>
            <a:r>
              <a:rPr lang="ru-RU" sz="2000" dirty="0" err="1" smtClean="0"/>
              <a:t>досаливания</a:t>
            </a:r>
            <a:r>
              <a:rPr lang="ru-RU" sz="2000" dirty="0" smtClean="0"/>
              <a:t> пищи в системе общественного питания и домашнем хозяйстве.</a:t>
            </a:r>
            <a:r>
              <a:rPr lang="ru-RU" sz="2000" dirty="0"/>
              <a:t> </a:t>
            </a:r>
            <a:r>
              <a:rPr lang="ru-RU" sz="2000" dirty="0" smtClean="0"/>
              <a:t>   </a:t>
            </a: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Клинически </a:t>
            </a:r>
            <a:r>
              <a:rPr lang="ru-RU" sz="2000" dirty="0"/>
              <a:t>доказано, что применение разработанных </a:t>
            </a:r>
            <a:r>
              <a:rPr lang="ru-RU" sz="2000" dirty="0" err="1"/>
              <a:t>фитосолей</a:t>
            </a:r>
            <a:r>
              <a:rPr lang="ru-RU" sz="2000" dirty="0"/>
              <a:t> оказывает общее профилактическое воздействие, способствует предотвращению возникновения риска развития гипертонии и других сердечнососудистых заболеваний у населения.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33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оль\ДЛЯ ПРЕЗЕНТАЦИИ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6" descr="ФС-7_07"/>
          <p:cNvPicPr>
            <a:picLocks noChangeAspect="1" noChangeArrowheads="1"/>
          </p:cNvPicPr>
          <p:nvPr/>
        </p:nvPicPr>
        <p:blipFill>
          <a:blip r:embed="rId3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286125"/>
            <a:ext cx="2428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3" descr="БС_07"/>
          <p:cNvPicPr>
            <a:picLocks noChangeAspect="1" noChangeArrowheads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00375" y="6488113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       Базовый состав  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3214688" y="307181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5127" name="Picture 10" descr="ФС-1_0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23002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ФС-2_07"/>
          <p:cNvPicPr>
            <a:picLocks noChangeAspect="1" noChangeArrowheads="1"/>
          </p:cNvPicPr>
          <p:nvPr/>
        </p:nvPicPr>
        <p:blipFill>
          <a:blip r:embed="rId6">
            <a:lum bright="8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929063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:\У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25019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5" descr="ФС-5_07"/>
          <p:cNvPicPr>
            <a:picLocks noChangeAspect="1" noChangeArrowheads="1"/>
          </p:cNvPicPr>
          <p:nvPr/>
        </p:nvPicPr>
        <p:blipFill>
          <a:blip r:embed="rId8">
            <a:lum bright="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429125"/>
            <a:ext cx="2679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:\У2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786063"/>
            <a:ext cx="25812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:\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928813"/>
            <a:ext cx="25003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:\У5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00375"/>
            <a:ext cx="2492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:\базовая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357563"/>
            <a:ext cx="25336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57188" y="1422400"/>
            <a:ext cx="2414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«Универсум Арома» 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071563" y="607218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«Универсум Плюс» 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6715125" y="1466850"/>
            <a:ext cx="268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«Универсум Энерго»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786438" y="6072188"/>
            <a:ext cx="218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00"/>
                </a:solidFill>
                <a:latin typeface="Calibri" pitchFamily="34" charset="0"/>
              </a:rPr>
              <a:t>«Универсум Тонус» 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gray">
          <a:xfrm rot="10800000">
            <a:off x="500063" y="1500188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C00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 rot="10800000">
            <a:off x="2286000" y="2857500"/>
            <a:ext cx="1571625" cy="428625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C00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 rot="10800000">
            <a:off x="3714750" y="2857500"/>
            <a:ext cx="1571625" cy="428625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C00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10800000">
            <a:off x="5286375" y="2857500"/>
            <a:ext cx="1571625" cy="428625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C00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 rot="10800000">
            <a:off x="7000875" y="1524000"/>
            <a:ext cx="1571625" cy="428625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C00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00063" y="0"/>
            <a:ext cx="87503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/>
              <a:t>Фонд «Научно-технологический парк БГУ»</a:t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en-US" sz="1600" dirty="0"/>
              <a:t>Foundation “Science-Technological Park</a:t>
            </a:r>
            <a:r>
              <a:rPr lang="ru-RU" sz="1600" dirty="0"/>
              <a:t> </a:t>
            </a:r>
            <a:r>
              <a:rPr lang="en-US" sz="1600" dirty="0"/>
              <a:t>BSU” 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2000" b="1" dirty="0"/>
              <a:t>Фитосоли пищевые диетические профилактические</a:t>
            </a:r>
            <a:br>
              <a:rPr lang="ru-RU" sz="2000" b="1" dirty="0"/>
            </a:br>
            <a:r>
              <a:rPr lang="ru-RU" sz="2000" b="1" dirty="0"/>
              <a:t>с пониженным содержанием хлористого натрия в  ассортименте: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                  </a:t>
            </a:r>
            <a:r>
              <a:rPr lang="en-US" sz="4000" b="1" dirty="0" err="1"/>
              <a:t>Phytosalts</a:t>
            </a:r>
            <a:r>
              <a:rPr lang="ru-RU" sz="4000" b="1" dirty="0"/>
              <a:t>  </a:t>
            </a:r>
          </a:p>
          <a:p>
            <a:r>
              <a:rPr lang="ru-RU" sz="4000" b="1" dirty="0"/>
              <a:t>                 «</a:t>
            </a:r>
            <a:r>
              <a:rPr lang="en-US" sz="4000" b="1" dirty="0" err="1"/>
              <a:t>Universum</a:t>
            </a:r>
            <a:r>
              <a:rPr lang="ru-RU" sz="4000" b="1" dirty="0"/>
              <a:t>»</a:t>
            </a:r>
            <a:endParaRPr lang="en-US" sz="4000" b="1" dirty="0"/>
          </a:p>
          <a:p>
            <a:r>
              <a:rPr lang="ru-RU" sz="4000" b="1" dirty="0"/>
              <a:t> </a:t>
            </a:r>
            <a:endParaRPr lang="ru-RU" sz="4000" b="1" dirty="0">
              <a:latin typeface="Calibri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314700" y="714375"/>
            <a:ext cx="300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33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" name="AutoShape 3"/>
          <p:cNvSpPr>
            <a:spLocks noChangeArrowheads="1"/>
          </p:cNvSpPr>
          <p:nvPr/>
        </p:nvSpPr>
        <p:spPr bwMode="gray">
          <a:xfrm rot="10800000">
            <a:off x="285750" y="1643063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 rot="10800000">
            <a:off x="714375" y="1643063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gray">
          <a:xfrm rot="10800000">
            <a:off x="2500313" y="3071813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gray">
          <a:xfrm rot="10800000">
            <a:off x="3357563" y="3000375"/>
            <a:ext cx="1571625" cy="357188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</a:t>
            </a:r>
          </a:p>
        </p:txBody>
      </p:sp>
      <p:sp>
        <p:nvSpPr>
          <p:cNvPr id="37" name="AutoShape 3"/>
          <p:cNvSpPr>
            <a:spLocks noChangeArrowheads="1"/>
          </p:cNvSpPr>
          <p:nvPr/>
        </p:nvSpPr>
        <p:spPr bwMode="gray">
          <a:xfrm rot="10800000" flipV="1">
            <a:off x="2627313" y="2636838"/>
            <a:ext cx="4752975" cy="434975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 rot="10800000">
            <a:off x="4929188" y="3071813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1" name="AutoShape 3"/>
          <p:cNvSpPr>
            <a:spLocks noChangeArrowheads="1"/>
          </p:cNvSpPr>
          <p:nvPr/>
        </p:nvSpPr>
        <p:spPr bwMode="gray">
          <a:xfrm rot="10800000">
            <a:off x="5572125" y="3071813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 rot="10800000">
            <a:off x="6858000" y="1785938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gray">
          <a:xfrm rot="10800000">
            <a:off x="7286625" y="1785938"/>
            <a:ext cx="1571625" cy="357187"/>
          </a:xfrm>
          <a:prstGeom prst="triangle">
            <a:avLst>
              <a:gd name="adj" fmla="val 53189"/>
            </a:avLst>
          </a:prstGeom>
          <a:gradFill rotWithShape="1">
            <a:gsLst>
              <a:gs pos="0">
                <a:srgbClr val="008000"/>
              </a:gs>
              <a:gs pos="100000">
                <a:schemeClr val="tx2">
                  <a:gamma/>
                  <a:shade val="56078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8" name="Picture 8" descr="H:\У5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3152775"/>
            <a:ext cx="24923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5" y="188640"/>
            <a:ext cx="856232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                               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Пищевая диетическая профилактическая   </a:t>
            </a:r>
            <a:r>
              <a:rPr lang="ru-RU" i="1" dirty="0" err="1" smtClean="0">
                <a:solidFill>
                  <a:schemeClr val="accent4">
                    <a:lumMod val="50000"/>
                  </a:schemeClr>
                </a:solidFill>
              </a:rPr>
              <a:t>Фитосоль</a:t>
            </a:r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                           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«Универсум» с пониженным содержанием хлористого </a:t>
            </a:r>
          </a:p>
          <a:p>
            <a:pPr algn="just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натрия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/>
              <a:t>выгодно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>отличается от имеющихся на мировом</a:t>
            </a:r>
            <a:endParaRPr lang="ru-RU" dirty="0" smtClean="0"/>
          </a:p>
          <a:p>
            <a:pPr algn="just"/>
            <a:r>
              <a:rPr lang="ru-RU" dirty="0" smtClean="0"/>
              <a:t>                              рынке </a:t>
            </a:r>
            <a:r>
              <a:rPr lang="ru-RU" dirty="0"/>
              <a:t>заменителей поваренной соли   высокими </a:t>
            </a:r>
          </a:p>
          <a:p>
            <a:pPr algn="just"/>
            <a:r>
              <a:rPr lang="ru-RU" dirty="0" smtClean="0"/>
              <a:t>вкусовыми </a:t>
            </a:r>
            <a:r>
              <a:rPr lang="ru-RU" dirty="0"/>
              <a:t>качествами</a:t>
            </a:r>
            <a:r>
              <a:rPr lang="ru-RU" dirty="0" smtClean="0"/>
              <a:t>.  </a:t>
            </a:r>
            <a:r>
              <a:rPr lang="ru-RU" dirty="0"/>
              <a:t>Содержание </a:t>
            </a:r>
            <a:r>
              <a:rPr lang="en-US" dirty="0" err="1"/>
              <a:t>NaCl</a:t>
            </a:r>
            <a:r>
              <a:rPr lang="ru-RU" dirty="0"/>
              <a:t>   уменьшено, как за счет введения в   состав фитосоли хлорида калия, так и за счет добавления различных гомогенных тонкодисперсных порошкообразных композиций из пряно-ароматических трав, специй, сушеных овощей, аминокислот и витаминов, обеспечивающих приятные органолептические характеристики и способствующих снижению порога вкусовой чувствительности к поваренной </a:t>
            </a:r>
            <a:r>
              <a:rPr lang="ru-RU" dirty="0" smtClean="0"/>
              <a:t>соли. В </a:t>
            </a:r>
            <a:r>
              <a:rPr lang="ru-RU" dirty="0"/>
              <a:t>зависимости от используемых композиций </a:t>
            </a:r>
            <a:r>
              <a:rPr lang="x-none"/>
              <a:t>разработана линейка составов профилактических фитосолей с пониженным содержанием поваренной соли  серии «Универсум»</a:t>
            </a:r>
            <a:r>
              <a:rPr lang="ru-RU" dirty="0"/>
              <a:t>, позволяющие </a:t>
            </a:r>
            <a:r>
              <a:rPr lang="x-none"/>
              <a:t> потребителю возможность выбора между различными по своему составу, свойствам и ценовым  характеристикам фитосолями</a:t>
            </a:r>
            <a:r>
              <a:rPr lang="ru-RU" dirty="0"/>
              <a:t>. Созданные ф</a:t>
            </a:r>
            <a:r>
              <a:rPr lang="x-none"/>
              <a:t>итосоли </a:t>
            </a:r>
            <a:r>
              <a:rPr lang="ru-RU" dirty="0"/>
              <a:t>характеризуются уменьшенным (</a:t>
            </a:r>
            <a:r>
              <a:rPr lang="x-none"/>
              <a:t>на 10 – 34%</a:t>
            </a:r>
            <a:r>
              <a:rPr lang="ru-RU" dirty="0"/>
              <a:t>) содержанием</a:t>
            </a:r>
            <a:r>
              <a:rPr lang="x-none"/>
              <a:t> поваренной соли</a:t>
            </a:r>
            <a:r>
              <a:rPr lang="ru-RU" dirty="0"/>
              <a:t>, например, </a:t>
            </a:r>
            <a:r>
              <a:rPr lang="x-none"/>
              <a:t>«Универсум Арома» и «Универсум Тонус» содержат  70% </a:t>
            </a:r>
            <a:r>
              <a:rPr lang="en-US" dirty="0" err="1"/>
              <a:t>NaCl</a:t>
            </a:r>
            <a:r>
              <a:rPr lang="x-none"/>
              <a:t> и фитокомпоненты: чеснок, кориандр, укроп, перец черный, базилик, перец душистый. «Универсум Тонус», кроме того, содержит хлорид калия и </a:t>
            </a:r>
            <a:r>
              <a:rPr lang="x-none" smtClean="0"/>
              <a:t>таурин</a:t>
            </a:r>
            <a:r>
              <a:rPr lang="ru-RU" dirty="0" smtClean="0"/>
              <a:t>. </a:t>
            </a:r>
            <a:r>
              <a:rPr lang="x-none"/>
              <a:t>Составы фитокомпонентов  подобраны таким образом, что они выполняют не только роль вкусовой добавки и корректируют порог вкусовой чувствительности человека, но и имеют выраженные антиоксидантные свойства , что </a:t>
            </a:r>
            <a:r>
              <a:rPr lang="ru-RU" dirty="0"/>
              <a:t>усиливает  их </a:t>
            </a:r>
            <a:r>
              <a:rPr lang="x-none"/>
              <a:t>технологически</a:t>
            </a:r>
            <a:r>
              <a:rPr lang="ru-RU" dirty="0"/>
              <a:t>е характеристики</a:t>
            </a:r>
            <a:r>
              <a:rPr lang="x-none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1" descr="C:\Users\Лена\Documents\Научно-технологический парк БГУ\фитосоли\Lab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313"/>
            <a:ext cx="2286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6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984775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2012-2014 гг. «Разработать и освоить высокоэффективные технологические средства для хлебопекарного производства»  ГНТП "Химические технологии и производства» подпрограммы «Малотоннажная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химия»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2420888"/>
            <a:ext cx="7776864" cy="4248472"/>
          </a:xfrm>
        </p:spPr>
        <p:txBody>
          <a:bodyPr>
            <a:noAutofit/>
          </a:bodyPr>
          <a:lstStyle/>
          <a:p>
            <a:pPr marL="45720" indent="0" hangingPunc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целью НИОТР являлась разработка составов и технологий изготовления комплекса эффективных экологических технологических средств для хлебопекарного производства. Разработаны высокоэффективные средства для смазки хлебопекарных форм, кондитерских листов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подов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выраженными антиоксидантными свойствами, содержащие растительные масла, эмульгаторы, антипригарные и антиокислительные добавки,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средства для мытья и антибактериальной обработки рук персонала, комфортные и безопасные в использовании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09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8" y="2132856"/>
            <a:ext cx="4752529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79" y="1340768"/>
            <a:ext cx="61651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805264"/>
            <a:ext cx="1218354" cy="101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47" y="3284984"/>
            <a:ext cx="730649" cy="9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69" y="2564904"/>
            <a:ext cx="73630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841286" cy="87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64488" cy="1728192"/>
          </a:xfrm>
          <a:solidFill>
            <a:srgbClr val="FFFF00">
              <a:alpha val="22000"/>
            </a:srgbClr>
          </a:solidFill>
          <a:effectLst>
            <a:glow rad="228600">
              <a:schemeClr val="tx1">
                <a:alpha val="40000"/>
              </a:schemeClr>
            </a:glow>
            <a:outerShdw blurRad="63500" dist="50800" algn="l" rotWithShape="0">
              <a:prstClr val="black">
                <a:alpha val="92000"/>
              </a:prstClr>
            </a:outerShdw>
          </a:effectLst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800" dirty="0">
                <a:solidFill>
                  <a:srgbClr val="FFFF00"/>
                </a:solidFill>
                <a:latin typeface="+mj-lt"/>
              </a:rPr>
              <a:t>Разработать технологию и организовать производство новых видов общеукрепляющих напитков для школьников и студентов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be-B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57192"/>
            <a:ext cx="790001" cy="108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916832"/>
            <a:ext cx="52200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/>
              <a:t>Целью </a:t>
            </a:r>
            <a:r>
              <a:rPr lang="ru-RU" dirty="0" smtClean="0"/>
              <a:t> </a:t>
            </a:r>
            <a:r>
              <a:rPr lang="ru-RU" dirty="0"/>
              <a:t>НИОК(Т)Р являлась разработка и исследование научно-обоснованных комбинированных составов серии функциональных чайных и квасных напитков общеукрепляющего свойства   на основе композиций из фруктового, травяного, плодово-ягодного и пряно-ароматического сырья, обогащенных витаминно-минеральными комплексами, аминокислотами, пищевыми волокнами, обладающих выраженными антиоксидантными свойствами, предназначенных для детей среднего и старшего школьного возраста и </a:t>
            </a:r>
            <a:r>
              <a:rPr lang="ru-RU" dirty="0" smtClean="0"/>
              <a:t>студентов.</a:t>
            </a:r>
          </a:p>
          <a:p>
            <a:pPr hangingPunct="0"/>
            <a:r>
              <a:rPr lang="ru-RU" dirty="0" smtClean="0"/>
              <a:t>Разработаны сухие чайные напитки для заваривания и  бутилированные напитки СОКОВИТ и КВАС КЛАССНЫЙ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9104csmm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88640"/>
            <a:ext cx="925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7" y="4372168"/>
            <a:ext cx="6830144" cy="1865144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079612" y="2132856"/>
            <a:ext cx="6580820" cy="26826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04403" y="548680"/>
            <a:ext cx="6295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программа «Инновационные технологии» на 2009-2012г.г., подпрограмма «Сельскохозяйственная биотехнология»</a:t>
            </a:r>
            <a:endParaRPr lang="ru-RU" sz="24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Без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263" y="-620688"/>
            <a:ext cx="9252520" cy="747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37" y="1340768"/>
            <a:ext cx="913225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ПКД «Волат-6» </a:t>
            </a:r>
            <a:r>
              <a:rPr lang="ru-RU" dirty="0">
                <a:latin typeface="Times New Roman"/>
                <a:ea typeface="Times New Roman"/>
              </a:rPr>
              <a:t>-  водный раствор черного цвета с характерным запахом торфа; коррозионно неактивен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Экстракт торфа, сульфат меди, сульфат марганца, сульфат цинка, сульфат железа, нитрат кобальта, бура,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молибдат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аммония, мочевина, глицин, лимонная кислот);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ПКД «Волат-8» </a:t>
            </a:r>
            <a:r>
              <a:rPr lang="ru-RU" dirty="0">
                <a:latin typeface="Times New Roman"/>
                <a:ea typeface="Times New Roman"/>
              </a:rPr>
              <a:t>- порошкообразная сыпучая смесь белого цвета; без запаха; растворим в воде; коррозионно неактивен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Янтарная, лимонная кислоты; медь и магний  в форме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хелатов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Концентрация янтарной кислоты 1,2г/100г; лимонной кислоты – 1,1г/100г,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Cu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– 6,05г/100г;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Mg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-2,89г/100г);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</a:rPr>
              <a:t>ПКД «Волат-9» </a:t>
            </a:r>
            <a:r>
              <a:rPr lang="ru-RU" dirty="0">
                <a:latin typeface="Times New Roman"/>
                <a:ea typeface="Times New Roman"/>
              </a:rPr>
              <a:t>- порошкообразная сыпучая смесь светло-голубого цвета; без запаха; растворим в воде; коррозионно неактивен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Лимонная кислота; медь</a:t>
            </a:r>
            <a:r>
              <a:rPr lang="ru-RU" spc="1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форме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хелатов</a:t>
            </a:r>
            <a:r>
              <a:rPr lang="ru-RU" dirty="0">
                <a:latin typeface="Times New Roman"/>
                <a:ea typeface="Times New Roman"/>
              </a:rPr>
              <a:t>, концентрация лимонной кислоты 3,4</a:t>
            </a:r>
            <a:r>
              <a:rPr lang="ru-RU" baseline="30000" dirty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10</a:t>
            </a:r>
            <a:r>
              <a:rPr lang="ru-RU" baseline="30000" dirty="0">
                <a:latin typeface="Times New Roman"/>
                <a:ea typeface="Times New Roman"/>
              </a:rPr>
              <a:t>-2</a:t>
            </a:r>
            <a:r>
              <a:rPr lang="ru-RU" dirty="0">
                <a:latin typeface="Times New Roman"/>
                <a:ea typeface="Times New Roman"/>
              </a:rPr>
              <a:t> вес%; концентрация </a:t>
            </a:r>
            <a:r>
              <a:rPr lang="en-US" dirty="0">
                <a:latin typeface="Times New Roman"/>
                <a:ea typeface="Times New Roman"/>
              </a:rPr>
              <a:t>Cu</a:t>
            </a:r>
            <a:r>
              <a:rPr lang="ru-RU" dirty="0">
                <a:latin typeface="Times New Roman"/>
                <a:ea typeface="Times New Roman"/>
              </a:rPr>
              <a:t> – 0,2г/100г).</a:t>
            </a:r>
            <a:endParaRPr lang="ru-RU" sz="1100" dirty="0">
              <a:latin typeface="Times New Roman"/>
              <a:ea typeface="Times New Roman"/>
            </a:endParaRPr>
          </a:p>
          <a:p>
            <a:pPr lvl="0" indent="540385" algn="just"/>
            <a:r>
              <a:rPr lang="ru-RU" sz="2400" dirty="0" smtClean="0">
                <a:latin typeface="Times New Roman"/>
                <a:ea typeface="Times New Roman"/>
              </a:rPr>
              <a:t>Препараты  КД </a:t>
            </a:r>
            <a:r>
              <a:rPr lang="ru-RU" sz="2400" dirty="0">
                <a:latin typeface="Times New Roman"/>
                <a:ea typeface="Times New Roman"/>
              </a:rPr>
              <a:t>серии «</a:t>
            </a:r>
            <a:r>
              <a:rPr lang="ru-RU" sz="2400" dirty="0" err="1">
                <a:latin typeface="Times New Roman"/>
                <a:ea typeface="Times New Roman"/>
              </a:rPr>
              <a:t>Волат</a:t>
            </a:r>
            <a:r>
              <a:rPr lang="ru-RU" sz="2400" dirty="0">
                <a:latin typeface="Times New Roman"/>
                <a:ea typeface="Times New Roman"/>
              </a:rPr>
              <a:t>» </a:t>
            </a:r>
            <a:r>
              <a:rPr lang="ru-RU" dirty="0">
                <a:latin typeface="Times New Roman"/>
                <a:ea typeface="Times New Roman"/>
              </a:rPr>
              <a:t>являются универсальным </a:t>
            </a:r>
            <a:r>
              <a:rPr lang="ru-RU" dirty="0" smtClean="0">
                <a:latin typeface="Times New Roman"/>
                <a:ea typeface="Times New Roman"/>
              </a:rPr>
              <a:t>средством, </a:t>
            </a:r>
            <a:r>
              <a:rPr lang="ru-RU" dirty="0">
                <a:latin typeface="Times New Roman"/>
                <a:ea typeface="Times New Roman"/>
              </a:rPr>
              <a:t>предназначенным для применения в системе  интегрированного возделывания яблонь, смородины и земляники.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Их использование</a:t>
            </a:r>
            <a:r>
              <a:rPr lang="ru-RU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</a:rPr>
              <a:t>при некорневой подкормке плодово-ягодных культур способствует улучшению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биометрических показателей растений – площади поверхности листьев, количества бутонов, цветков и ягод, массы и размера плодов и</a:t>
            </a:r>
            <a:r>
              <a:rPr lang="ru-RU" b="1" spc="3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</a:rPr>
              <a:t>усилению развития морфофизиологических и ростовых </a:t>
            </a:r>
            <a:r>
              <a:rPr lang="ru-RU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процессов, а также для улучшения 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качества </a:t>
            </a:r>
            <a:r>
              <a:rPr lang="ru-RU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плодов и увеличения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сохранности в период 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лёжки.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  <a:p>
            <a:pPr indent="540385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2047" y="-38742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</a:rPr>
              <a:t>Препараты  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</a:rPr>
              <a:t>комплексного действия 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</a:rPr>
              <a:t> серии «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</a:rPr>
              <a:t>Волат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/>
                <a:ea typeface="Times New Roman"/>
              </a:rPr>
              <a:t>» </a:t>
            </a:r>
            <a:endParaRPr lang="ru-RU" sz="3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87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имени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824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340768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40385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Все составы ПКД серии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Волат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» обладают широким спектром технологических возможностей, содержат достаточно полный комплекс питательных веществ, необходимых плодовым и ягодным растениям для формирования развитого листового аппарата, повышения продуктивности и качества плодов, обеспечивают повышение устойчивости растения к стрессовым условиям: большим перепадам температур, недостатком или избытком влаги. 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540385" algn="just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Важной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отличительной особенностью ПКД серии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Волат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» является то, что их структурные компоненты (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хелаты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янтарная, лимонная кислоты и другие элементы) содержатся в растениях и являются естественными регуляторами метаболизма, легко усваиваются растениями, в клетках разлагаются на аминокислоты, которые вовлекаются в обмен и полностью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метаболизируются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в процессах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энергообмена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обладают комплексным интегрированным действием: оптимизируют физиологические процессы, повышая продуктивность и улучшая качество плодов.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indent="450215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Препараты комплексного действия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Волат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– 6»,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Волат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- 8»,  «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Волат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- 9»  удовлетворяют основным требованиям действующих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агротехнологий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и включены  в «Государственный реестр средств защиты растений, удобрений, пестицидов, разрешенных к применению на территории РБ» для трехкратного опрыскивания смородины черной и четырехкратного опрыскивания яблони в период вегетации. 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-133945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Препараты  комплексного действия  серии «</a:t>
            </a:r>
            <a:r>
              <a:rPr lang="ru-RU" sz="3200" dirty="0" err="1">
                <a:solidFill>
                  <a:schemeClr val="bg2">
                    <a:lumMod val="75000"/>
                  </a:schemeClr>
                </a:solidFill>
              </a:rPr>
              <a:t>Волат</a:t>
            </a: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84256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558513"/>
            <a:ext cx="71945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Научно-технологический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парк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БГУ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0400" y="1202015"/>
            <a:ext cx="2114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в 1993 году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1448127"/>
            <a:ext cx="2345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Учредители: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" y="2073275"/>
            <a:ext cx="8534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 университет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Комитет экономики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Мингорисполкома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РБ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Белорусский инновационный фонд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технологический университет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учреждения БГУ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Национальной академии наук Беларуси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Ассоциация технопарков России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43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glavny korpus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2971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6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552728" cy="1440160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ГПНИ «Инновационные технологии в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АПК» на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2014-2015г.г., подпрограмма «Инновационные системы земледелия»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7696" y="1916832"/>
            <a:ext cx="7548392" cy="26642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«Исследование  эффективности воздействия новых составов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препарата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комплексного действия при некорневом питании промышленно ценных ягодных культур: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малины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голубики высокорослой, земляники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садовой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68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581"/>
            <a:ext cx="972352" cy="138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9" y="3903177"/>
            <a:ext cx="3128715" cy="312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2930"/>
            <a:ext cx="3475812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93485"/>
            <a:ext cx="3459708" cy="246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252520" cy="69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7056784" cy="936104"/>
          </a:xfrm>
          <a:solidFill>
            <a:schemeClr val="bg1">
              <a:lumMod val="85000"/>
              <a:alpha val="14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effectLst/>
              </a:rPr>
              <a:t>Спасибо за внимание!</a:t>
            </a:r>
            <a:endParaRPr lang="be-BY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9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39"/>
            <a:ext cx="6696744" cy="1226567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Научно-технологический парк БГУ</a:t>
            </a:r>
            <a:endParaRPr lang="be-BY" sz="360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596" y="1436866"/>
            <a:ext cx="8375515" cy="534972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Организационно-правовая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некоммерческая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Местный фонд «Научно-технологический парк»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Юридический адрес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г. Минск, пр. Независимости, 4, тел./факс 017-283-29-73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Регистрационный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свидетельства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05/0017 ;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УНП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190437234</a:t>
            </a: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смешанная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82 % учредителей имеют государственную форму собственности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Правления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академик Ивашкевич Олег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Анатольевич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Михнова Светлана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just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деятельности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Исследования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разработки в области естественных, технических и гуманитарных наук. Рекламно-информационная и выставочная деятельность. Участие в международных программах развития инновационной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1053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971630" cy="13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1"/>
            <a:ext cx="9144000" cy="682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128792" cy="136815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effectLst/>
              </a:rPr>
              <a:t>Услуги, оказываемые Научно-</a:t>
            </a:r>
            <a:br>
              <a:rPr lang="ru-RU" sz="3200" dirty="0">
                <a:solidFill>
                  <a:srgbClr val="0070C0"/>
                </a:solidFill>
                <a:effectLst/>
              </a:rPr>
            </a:br>
            <a:r>
              <a:rPr lang="ru-RU" sz="3200" dirty="0">
                <a:solidFill>
                  <a:srgbClr val="0070C0"/>
                </a:solidFill>
                <a:effectLst/>
              </a:rPr>
              <a:t>технологическим парком БГУ </a:t>
            </a:r>
            <a:br>
              <a:rPr lang="ru-RU" sz="3200" dirty="0">
                <a:solidFill>
                  <a:srgbClr val="0070C0"/>
                </a:solidFill>
                <a:effectLst/>
              </a:rPr>
            </a:br>
            <a:endParaRPr lang="be-BY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97152"/>
            <a:ext cx="6957392" cy="1170464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74961395"/>
              </p:ext>
            </p:extLst>
          </p:nvPr>
        </p:nvGraphicFramePr>
        <p:xfrm>
          <a:off x="251520" y="908720"/>
          <a:ext cx="8808640" cy="577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45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0A225BB-477E-4E65-833A-B952FAE2704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288032"/>
            <a:ext cx="8675688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1"/>
                </a:solidFill>
                <a:effectLst/>
              </a:rPr>
              <a:t>Предмет деятельности фонда</a:t>
            </a:r>
            <a:r>
              <a:rPr lang="ru-RU" sz="3200" dirty="0" smtClean="0">
                <a:solidFill>
                  <a:schemeClr val="accent1"/>
                </a:solidFill>
                <a:effectLst/>
                <a:latin typeface="Arial" charset="0"/>
              </a:rPr>
              <a:t/>
            </a:r>
            <a:br>
              <a:rPr lang="ru-RU" sz="3200" dirty="0" smtClean="0">
                <a:solidFill>
                  <a:schemeClr val="accent1"/>
                </a:solidFill>
                <a:effectLst/>
                <a:latin typeface="Arial" charset="0"/>
              </a:rPr>
            </a:br>
            <a:r>
              <a:rPr lang="ru-RU" sz="3200" dirty="0" smtClean="0">
                <a:solidFill>
                  <a:schemeClr val="accent1"/>
                </a:solidFill>
                <a:effectLst/>
              </a:rPr>
              <a:t>«Научно-технологический парк»</a:t>
            </a:r>
            <a:endParaRPr lang="ru-RU" sz="3200" dirty="0" smtClean="0"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323850" y="1557338"/>
            <a:ext cx="8391525" cy="522922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sz="400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научно-исследовательских и опытно-конструкторских работ, инновационно- производственной деятельности по наиболее актуальным проблемам науки, техники и производства;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в ускорении всех стадий инновационного процесса - от поиска и   экспертизы проекта, технического новшества до серийного выпуска товарного продукта и его реализации на рынке;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поиск источников финансирования для коммерциализации новых наукоемких проектов и  идей;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продвижение высокотехнологичной и наукоемкой продукции на внутренний и внешний рынок, организация и участие в отечественных и международных инновационных выставках и конференциях;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содействие процессам привлечения зарубежных инвестиций, участие в международных программах развития инновационной деятельности;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разработке и реализации государственных и международных научно-технических программ и проектов.</a:t>
            </a: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500" dirty="0" smtClean="0">
                <a:solidFill>
                  <a:schemeClr val="tx1"/>
                </a:solidFill>
                <a:latin typeface="Arial" charset="0"/>
              </a:rPr>
              <a:t>  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" y="27790"/>
            <a:ext cx="971630" cy="13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4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005" y="11467"/>
            <a:ext cx="10229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1008112"/>
          </a:xfrm>
          <a:solidFill>
            <a:schemeClr val="tx1">
              <a:alpha val="28000"/>
            </a:scheme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/>
              </a:rPr>
              <a:t>Наши партнеры в мире:</a:t>
            </a:r>
            <a:endParaRPr lang="be-BY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110262"/>
              </p:ext>
            </p:extLst>
          </p:nvPr>
        </p:nvGraphicFramePr>
        <p:xfrm>
          <a:off x="227793" y="1628800"/>
          <a:ext cx="4439968" cy="3381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09383121"/>
              </p:ext>
            </p:extLst>
          </p:nvPr>
        </p:nvGraphicFramePr>
        <p:xfrm>
          <a:off x="4674216" y="1628800"/>
          <a:ext cx="460017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337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912768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400" dirty="0">
                <a:solidFill>
                  <a:srgbClr val="0070C0"/>
                </a:solidFill>
                <a:effectLst/>
              </a:rPr>
              <a:t>Участие Научно-технологического </a:t>
            </a:r>
            <a:r>
              <a:rPr lang="ru-RU" sz="2400" dirty="0" smtClean="0">
                <a:solidFill>
                  <a:srgbClr val="0070C0"/>
                </a:solidFill>
                <a:effectLst/>
              </a:rPr>
              <a:t>парка БГУ      </a:t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>
                <a:solidFill>
                  <a:srgbClr val="0070C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effectLst/>
              </a:rPr>
              <a:t>  в </a:t>
            </a:r>
            <a:r>
              <a:rPr lang="ru-RU" sz="2400" dirty="0">
                <a:solidFill>
                  <a:srgbClr val="0070C0"/>
                </a:solidFill>
                <a:effectLst/>
              </a:rPr>
              <a:t>выполнении заданий государственных </a:t>
            </a:r>
            <a:br>
              <a:rPr lang="ru-RU" sz="2400" dirty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>            программ в 2003-2015 </a:t>
            </a:r>
            <a:r>
              <a:rPr lang="ru-RU" sz="2400" dirty="0" err="1" smtClean="0">
                <a:solidFill>
                  <a:srgbClr val="0070C0"/>
                </a:solidFill>
                <a:effectLst/>
              </a:rPr>
              <a:t>г.г</a:t>
            </a:r>
            <a:r>
              <a:rPr lang="ru-RU" sz="2400" dirty="0" smtClean="0">
                <a:solidFill>
                  <a:srgbClr val="0070C0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3745" y="1415207"/>
            <a:ext cx="8428735" cy="5128473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      Основным предметом </a:t>
            </a:r>
            <a:r>
              <a:rPr lang="ru-RU" sz="3200" dirty="0"/>
              <a:t>нашей деятельности </a:t>
            </a:r>
            <a:r>
              <a:rPr lang="ru-RU" sz="3200" dirty="0" smtClean="0"/>
              <a:t>является </a:t>
            </a:r>
            <a:r>
              <a:rPr lang="ru-RU" sz="3200" dirty="0"/>
              <a:t>выполнение в рамках различных государственных программ кооперационных </a:t>
            </a:r>
            <a:r>
              <a:rPr lang="ru-RU" sz="3200" dirty="0" smtClean="0"/>
              <a:t>проектов по разработке научно-технических продуктов по приоритетным социально-экономическим направлениям, 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., в </a:t>
            </a:r>
            <a:r>
              <a:rPr lang="ru-RU" sz="3200" dirty="0" err="1" smtClean="0"/>
              <a:t>агро</a:t>
            </a:r>
            <a:r>
              <a:rPr lang="ru-RU" sz="3200" dirty="0" smtClean="0"/>
              <a:t>-промышленном комплексе. </a:t>
            </a:r>
            <a:r>
              <a:rPr lang="ru-RU" sz="3200" dirty="0"/>
              <a:t>Отличительной особенностью </a:t>
            </a:r>
            <a:r>
              <a:rPr lang="ru-RU" sz="3200" dirty="0" smtClean="0"/>
              <a:t>таких проектов </a:t>
            </a:r>
            <a:r>
              <a:rPr lang="ru-RU" sz="3200" dirty="0"/>
              <a:t>является осуществление полного инновационного цикла, включающего  анализ рынка продукции и учет его требований,  определение возможных источников финансирования, </a:t>
            </a:r>
            <a:r>
              <a:rPr lang="ru-RU" sz="3200" dirty="0" smtClean="0"/>
              <a:t>подготовку материалов  </a:t>
            </a:r>
            <a:r>
              <a:rPr lang="ru-RU" sz="3200" dirty="0"/>
              <a:t>и </a:t>
            </a:r>
            <a:r>
              <a:rPr lang="ru-RU" sz="3200" dirty="0" smtClean="0"/>
              <a:t>представление  экспертной комиссии проекта</a:t>
            </a:r>
            <a:r>
              <a:rPr lang="ru-RU" sz="3200" dirty="0"/>
              <a:t>, </a:t>
            </a:r>
            <a:r>
              <a:rPr lang="ru-RU" sz="3200" dirty="0" smtClean="0"/>
              <a:t>исследование </a:t>
            </a:r>
            <a:r>
              <a:rPr lang="ru-RU" sz="3200" dirty="0"/>
              <a:t>и разработку научно-технического продукта, оценку его эффективности, отработку технологии его производства, освоение производства, маркетинг полученной продукции.  </a:t>
            </a:r>
            <a:r>
              <a:rPr lang="ru-RU" sz="3200" dirty="0" smtClean="0"/>
              <a:t>  При разработке функциональных пищевых добавок и профилактических продуктов питания </a:t>
            </a:r>
            <a:r>
              <a:rPr lang="ru-RU" sz="3200" dirty="0"/>
              <a:t>на их </a:t>
            </a:r>
            <a:r>
              <a:rPr lang="ru-RU" sz="3200" dirty="0" smtClean="0"/>
              <a:t>основе при выполнении </a:t>
            </a:r>
            <a:r>
              <a:rPr lang="ru-RU" sz="3200" dirty="0"/>
              <a:t>проекта всегда проводятся доклинические исследования </a:t>
            </a:r>
            <a:r>
              <a:rPr lang="ru-RU" sz="3200" dirty="0" smtClean="0"/>
              <a:t>для подтверждения заявленных медико-биологических свойств. </a:t>
            </a:r>
          </a:p>
          <a:p>
            <a:pPr algn="just"/>
            <a:r>
              <a:rPr lang="ru-RU" sz="3200" dirty="0" smtClean="0"/>
              <a:t>Для </a:t>
            </a:r>
            <a:r>
              <a:rPr lang="ru-RU" sz="3200" dirty="0"/>
              <a:t>этих целей </a:t>
            </a:r>
            <a:r>
              <a:rPr lang="ru-RU" sz="3200" dirty="0" smtClean="0"/>
              <a:t>Научно-технологический парк </a:t>
            </a:r>
            <a:r>
              <a:rPr lang="ru-RU" sz="3200" dirty="0"/>
              <a:t>объединяет </a:t>
            </a:r>
            <a:r>
              <a:rPr lang="ru-RU" sz="3200" dirty="0" smtClean="0"/>
              <a:t>и </a:t>
            </a:r>
            <a:r>
              <a:rPr lang="ru-RU" sz="3200" dirty="0"/>
              <a:t>координирует работу ученых и специалистов </a:t>
            </a:r>
            <a:r>
              <a:rPr lang="ru-RU" sz="3200" dirty="0" smtClean="0"/>
              <a:t> профильных организаций </a:t>
            </a:r>
            <a:r>
              <a:rPr lang="ru-RU" sz="3200" dirty="0"/>
              <a:t>и предприятий </a:t>
            </a:r>
            <a:r>
              <a:rPr lang="ru-RU" sz="3200" dirty="0" smtClean="0"/>
              <a:t>Беларуси с различной формой собственности. </a:t>
            </a:r>
          </a:p>
          <a:p>
            <a:pPr algn="just"/>
            <a:r>
              <a:rPr lang="ru-RU" sz="3200" dirty="0" smtClean="0"/>
              <a:t>Таким образом было сформировано участие белорусских организаций в выполнении следующих </a:t>
            </a:r>
            <a:r>
              <a:rPr lang="ru-RU" sz="3200" dirty="0" err="1" smtClean="0"/>
              <a:t>гсударственных</a:t>
            </a:r>
            <a:r>
              <a:rPr lang="ru-RU" sz="3200" dirty="0" smtClean="0"/>
              <a:t> программ</a:t>
            </a:r>
            <a:r>
              <a:rPr lang="ru-RU" sz="2900" dirty="0" smtClean="0"/>
              <a:t>:</a:t>
            </a:r>
            <a:endParaRPr lang="ru-RU" sz="2900" dirty="0"/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" y="116632"/>
            <a:ext cx="971630" cy="13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5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521825" cy="136108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effectLst/>
              </a:rPr>
              <a:t> Участие </a:t>
            </a:r>
            <a:r>
              <a:rPr lang="ru-RU" sz="2400" dirty="0">
                <a:solidFill>
                  <a:srgbClr val="0070C0"/>
                </a:solidFill>
                <a:effectLst/>
              </a:rPr>
              <a:t>Научно-технологического парка БГУ</a:t>
            </a:r>
            <a:br>
              <a:rPr lang="ru-RU" sz="2400" dirty="0">
                <a:solidFill>
                  <a:srgbClr val="0070C0"/>
                </a:solidFill>
                <a:effectLst/>
              </a:rPr>
            </a:br>
            <a:r>
              <a:rPr lang="ru-RU" sz="2400" dirty="0">
                <a:solidFill>
                  <a:srgbClr val="0070C0"/>
                </a:solidFill>
                <a:effectLst/>
              </a:rPr>
              <a:t> в выполнении </a:t>
            </a:r>
            <a:r>
              <a:rPr lang="ru-RU" sz="2400" dirty="0" smtClean="0">
                <a:solidFill>
                  <a:srgbClr val="0070C0"/>
                </a:solidFill>
                <a:effectLst/>
              </a:rPr>
              <a:t>заданий государственных </a:t>
            </a:r>
            <a:br>
              <a:rPr lang="ru-RU" sz="2400" dirty="0" smtClean="0">
                <a:solidFill>
                  <a:srgbClr val="0070C0"/>
                </a:solidFill>
                <a:effectLst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</a:rPr>
              <a:t>программ в 2003-2015 </a:t>
            </a:r>
            <a:r>
              <a:rPr lang="ru-RU" sz="2400" dirty="0" err="1">
                <a:solidFill>
                  <a:srgbClr val="0070C0"/>
                </a:solidFill>
                <a:effectLst/>
              </a:rPr>
              <a:t>г.г</a:t>
            </a:r>
            <a:r>
              <a:rPr lang="ru-RU" sz="2400" dirty="0">
                <a:solidFill>
                  <a:srgbClr val="0070C0"/>
                </a:solidFill>
                <a:effectLst/>
              </a:rPr>
              <a:t>.</a:t>
            </a:r>
            <a:br>
              <a:rPr lang="ru-RU" sz="2400" dirty="0">
                <a:solidFill>
                  <a:srgbClr val="0070C0"/>
                </a:solidFill>
                <a:effectLst/>
              </a:rPr>
            </a:br>
            <a:endParaRPr lang="be-BY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8280920" cy="5184576"/>
          </a:xfrm>
        </p:spPr>
        <p:txBody>
          <a:bodyPr>
            <a:normAutofit fontScale="25000" lnSpcReduction="20000"/>
          </a:bodyPr>
          <a:lstStyle/>
          <a:p>
            <a:pPr algn="just">
              <a:buFontTx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инновационного развития Республики Беларусь на 2007-2010 и до 2015 года</a:t>
            </a:r>
          </a:p>
          <a:p>
            <a:pPr algn="just">
              <a:buFontTx/>
              <a:buChar char="•"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</a:rPr>
              <a:t>ГНТП «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</a:rPr>
              <a:t>Агропромкомплекс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</a:rPr>
              <a:t> на 2003-2005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</a:rPr>
              <a:t>годы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</a:rPr>
              <a:t>ГНТП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8000" b="1" dirty="0" err="1">
                <a:solidFill>
                  <a:schemeClr val="tx1"/>
                </a:solidFill>
                <a:latin typeface="Times New Roman" pitchFamily="18" charset="0"/>
              </a:rPr>
              <a:t>Агропромкомплекс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</a:rPr>
              <a:t> – возрождение и развитие села»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2006-2010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Национальная программа «Инновационные технологии»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2009-2012г.г.,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«Сельскохозяйственная биотехнология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ГППИ «Рациональное питание»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2008-2010г.г.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ОНТП «Разработать новый спектр продуктов питания для поддержания активного долголетия людей пожилого возраста»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2008-2010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освоения в производстве новых и высоких технологий на 2011-2015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just">
              <a:buFontTx/>
              <a:buChar char="•"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Республиканская программа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«Детское питание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2011-2015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•"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ГНТП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"Химические технологии и производства»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подпрограмма 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«Малотоннажная химия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на 2011-2015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г.г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be-BY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23" l="3604" r="945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0" y="27790"/>
            <a:ext cx="971630" cy="138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2858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8000"/>
                    </a14:imgEffect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155"/>
            <a:ext cx="7020272" cy="660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28992" cy="1224136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Предприятия и </a:t>
            </a: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организации, сотрудничающие  с фондом </a:t>
            </a:r>
            <a:b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0070C0"/>
                </a:solidFill>
                <a:effectLst/>
                <a:cs typeface="Times New Roman" pitchFamily="18" charset="0"/>
              </a:rPr>
              <a:t>Научно-технологический парк</a:t>
            </a:r>
            <a:r>
              <a:rPr lang="ru-RU" sz="2400" dirty="0" smtClean="0">
                <a:solidFill>
                  <a:srgbClr val="0070C0"/>
                </a:solidFill>
                <a:effectLst/>
                <a:cs typeface="Times New Roman" pitchFamily="18" charset="0"/>
              </a:rPr>
              <a:t>» в выполнении кооперационных проектов </a:t>
            </a:r>
            <a:r>
              <a:rPr lang="ru-RU" sz="2800" dirty="0">
                <a:solidFill>
                  <a:srgbClr val="0070C0"/>
                </a:solidFill>
                <a:effectLst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effectLst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70C0"/>
                </a:solidFill>
                <a:cs typeface="Times New Roman" pitchFamily="18" charset="0"/>
              </a:rPr>
            </a:br>
            <a:endParaRPr lang="be-BY" sz="28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496944" cy="5328592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РУНП УП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Унитехпром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БГУ»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НПЦ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Национальной академии наук Беларуси по продовольствию 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радиационной химии и фармацевтических технологий  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БГУ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БГУ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государственный медицинский институт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НИИ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эпидемиологии и микробиологии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НИИ ФХП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БГУ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биофизики БГУ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ИФОХ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 Беларуси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РНПЦ кардиологии 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НПРУП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«Белтехнохлеб»  НАНБ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РУП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«Институт защиты растений»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РУП «Институт плодоводства»</a:t>
            </a: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Ассоциация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Белсадпитомник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Минсельхозпрода 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Беларуськалий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FontTx/>
              <a:buChar char="•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«Минский комбинат хлебопродуктов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 многие другие хлебозаводы  РБ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1232</TotalTime>
  <Words>1792</Words>
  <Application>Microsoft Office PowerPoint</Application>
  <PresentationFormat>Экран (4:3)</PresentationFormat>
  <Paragraphs>159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Разработки Научно- технологического парка БГУ, способствующие улучшению качества жизни        </vt:lpstr>
      <vt:lpstr>Презентация PowerPoint</vt:lpstr>
      <vt:lpstr>Научно-технологический парк БГУ</vt:lpstr>
      <vt:lpstr>Услуги, оказываемые Научно- технологическим парком БГУ  </vt:lpstr>
      <vt:lpstr>Предмет деятельности фонда «Научно-технологический парк»</vt:lpstr>
      <vt:lpstr>Наши партнеры в мире:</vt:lpstr>
      <vt:lpstr>Участие Научно-технологического парка БГУ          в выполнении заданий государственных              программ в 2003-2015 г.г. </vt:lpstr>
      <vt:lpstr> Участие Научно-технологического парка БГУ  в выполнении заданий государственных  программ в 2003-2015 г.г. </vt:lpstr>
      <vt:lpstr>Предприятия и организации, сотрудничающие  с фондом  «Научно-технологический парк» в выполнении кооперационных проектов   </vt:lpstr>
      <vt:lpstr>Основные кооперационные проекты, выполненные  в фонде «Научно-технологический парк» </vt:lpstr>
      <vt:lpstr>Основные кооперационные проекты, выполненные  в фонде «Научно-технологический парк» </vt:lpstr>
      <vt:lpstr>Презентация PowerPoint</vt:lpstr>
      <vt:lpstr>Презентация PowerPoint</vt:lpstr>
      <vt:lpstr>Презентация PowerPoint</vt:lpstr>
      <vt:lpstr>2012-2014 гг. «Разработать и освоить высокоэффективные технологические средства для хлебопекарного производства»  ГНТП "Химические технологии и производства» подпрограммы «Малотоннажная химия»</vt:lpstr>
      <vt:lpstr>Презентация PowerPoint</vt:lpstr>
      <vt:lpstr> </vt:lpstr>
      <vt:lpstr>Презентация PowerPoint</vt:lpstr>
      <vt:lpstr>Презентация PowerPoint</vt:lpstr>
      <vt:lpstr>ГПНИ «Инновационные технологии в АПК» на 2014-2015г.г., подпрограмма «Инновационные системы земледелия»</vt:lpstr>
      <vt:lpstr>Спасибо за внимание!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Местный фонд «Научно-технологический парк»: истоки, современность, перспективы</dc:title>
  <dc:creator>User</dc:creator>
  <cp:lastModifiedBy>User</cp:lastModifiedBy>
  <cp:revision>130</cp:revision>
  <cp:lastPrinted>2013-02-08T12:58:28Z</cp:lastPrinted>
  <dcterms:created xsi:type="dcterms:W3CDTF">2013-02-05T14:05:42Z</dcterms:created>
  <dcterms:modified xsi:type="dcterms:W3CDTF">2015-11-27T13:00:05Z</dcterms:modified>
</cp:coreProperties>
</file>