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11"/>
  </p:notesMasterIdLst>
  <p:handoutMasterIdLst>
    <p:handoutMasterId r:id="rId12"/>
  </p:handoutMasterIdLst>
  <p:sldIdLst>
    <p:sldId id="450" r:id="rId2"/>
    <p:sldId id="528" r:id="rId3"/>
    <p:sldId id="523" r:id="rId4"/>
    <p:sldId id="529" r:id="rId5"/>
    <p:sldId id="530" r:id="rId6"/>
    <p:sldId id="532" r:id="rId7"/>
    <p:sldId id="534" r:id="rId8"/>
    <p:sldId id="533" r:id="rId9"/>
    <p:sldId id="452" r:id="rId10"/>
  </p:sldIdLst>
  <p:sldSz cx="9144000" cy="5143500" type="screen16x9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292929"/>
    <a:srgbClr val="C9B700"/>
    <a:srgbClr val="4B4A4D"/>
    <a:srgbClr val="BB402B"/>
    <a:srgbClr val="89A6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07" autoAdjust="0"/>
    <p:restoredTop sz="92679" autoAdjust="0"/>
  </p:normalViewPr>
  <p:slideViewPr>
    <p:cSldViewPr>
      <p:cViewPr varScale="1">
        <p:scale>
          <a:sx n="82" d="100"/>
          <a:sy n="82" d="100"/>
        </p:scale>
        <p:origin x="-96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213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pPr>
              <a:defRPr/>
            </a:pPr>
            <a:fld id="{228BB963-5D15-410B-BB28-014CDC0CE8A4}" type="datetimeFigureOut">
              <a:rPr lang="cs-CZ"/>
              <a:pPr>
                <a:defRPr/>
              </a:pPr>
              <a:t>24.11.2015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pPr>
              <a:defRPr/>
            </a:pPr>
            <a:fld id="{7E786F2D-9530-4834-B80E-9DDF2DEC77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842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A904238-ADD6-4445-B015-F36BA277A816}" type="datetimeFigureOut">
              <a:rPr lang="cs-CZ"/>
              <a:pPr>
                <a:defRPr/>
              </a:pPr>
              <a:t>24.11.2015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C88C0CF-6C7F-4B96-9822-5190E38ED2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48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12E59-7BED-4126-9C53-1FB666D7F9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A5301-CE0A-4D54-A820-D8C4114CFE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3471-31D5-4E34-B32B-D6D63972BA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66052-0800-45E6-A401-59A9D26CD3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8E2E8-D460-4728-AA62-1FBBF324F9D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11496-0E87-4316-94CE-CAC2AF43E3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4E29A-CAE1-4472-95D8-D8AD83BD69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D285A-4022-4183-BB6D-D8CA20AF01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10AC7-EB07-4119-934F-E60047304AE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2BBBD-1C8A-4AC0-8D32-EBFDC66D0EA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3EEF-5342-4176-8F45-627EB000C7A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8. června 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Specifika akustických prvků, Ing. Vít Domkář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C4513C-C8E3-434E-9716-9E40AE084E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915566"/>
            <a:ext cx="6696744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41338" indent="-541338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600" b="1" kern="1500" spc="100" dirty="0" smtClean="0">
                <a:solidFill>
                  <a:srgbClr val="C9B700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GLASIO</a:t>
            </a:r>
            <a:r>
              <a:rPr lang="cs-CZ" sz="3600" b="1" baseline="50000" dirty="0">
                <a:solidFill>
                  <a:srgbClr val="C9B700"/>
                </a:solidFill>
                <a:latin typeface="Century Gothic" pitchFamily="34" charset="0"/>
              </a:rPr>
              <a:t> ®</a:t>
            </a:r>
            <a:endParaRPr lang="cs-CZ" sz="3600" b="1" kern="1500" spc="100" dirty="0" smtClean="0">
              <a:solidFill>
                <a:srgbClr val="C9B700"/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541338" indent="-541338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000" b="1" kern="1500" spc="100" dirty="0" err="1" smtClean="0">
                <a:solidFill>
                  <a:srgbClr val="C9B700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Zvukoabsopční</a:t>
            </a:r>
            <a:r>
              <a:rPr lang="cs-CZ" sz="3000" b="1" kern="1500" spc="100" dirty="0" smtClean="0">
                <a:solidFill>
                  <a:srgbClr val="C9B700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 skleněný panel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06043" y="2877833"/>
            <a:ext cx="3578981" cy="143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chemeClr val="bg1"/>
                </a:solidFill>
                <a:latin typeface="Century Gothic" pitchFamily="34" charset="0"/>
              </a:rPr>
              <a:t>Ing</a:t>
            </a:r>
            <a:r>
              <a:rPr lang="cs-CZ" sz="1600" b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cs-CZ" sz="1600" b="1" dirty="0" smtClean="0">
                <a:solidFill>
                  <a:schemeClr val="bg1"/>
                </a:solidFill>
                <a:latin typeface="Century Gothic" pitchFamily="34" charset="0"/>
              </a:rPr>
              <a:t>Michal Šitych</a:t>
            </a: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 sz="1600" b="1" dirty="0">
              <a:solidFill>
                <a:schemeClr val="bg1"/>
              </a:solidFill>
              <a:latin typeface="Century Gothic" pitchFamily="34" charset="0"/>
            </a:endParaRP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000" b="1" dirty="0" smtClean="0">
                <a:solidFill>
                  <a:schemeClr val="bg1"/>
                </a:solidFill>
                <a:latin typeface="Century Gothic" pitchFamily="34" charset="0"/>
              </a:rPr>
              <a:t>AVETON </a:t>
            </a:r>
            <a:r>
              <a:rPr lang="cs-CZ" sz="1000" b="1" dirty="0">
                <a:solidFill>
                  <a:schemeClr val="bg1"/>
                </a:solidFill>
                <a:latin typeface="Century Gothic" pitchFamily="34" charset="0"/>
              </a:rPr>
              <a:t>s.r.o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598709"/>
            <a:ext cx="3888432" cy="1181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Současný trend interiérového designu</a:t>
            </a:r>
            <a:endParaRPr lang="cs-CZ" altLang="cs-CZ" sz="1425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57213" lvl="1" indent="-214313"/>
            <a:r>
              <a:rPr lang="cs-CZ" altLang="cs-CZ" sz="1425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ohledový beton</a:t>
            </a:r>
            <a:endParaRPr lang="cs-CZ" altLang="cs-CZ" sz="1425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57213" lvl="1" indent="-214313"/>
            <a:r>
              <a:rPr lang="cs-CZ" altLang="cs-CZ" sz="1425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rosklené příčky</a:t>
            </a:r>
            <a:endParaRPr lang="cs-CZ" altLang="cs-CZ" sz="1425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57213" lvl="1" indent="-214313"/>
            <a:r>
              <a:rPr lang="cs-CZ" altLang="cs-CZ" sz="1425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inimalistický nábytek</a:t>
            </a:r>
          </a:p>
        </p:txBody>
      </p:sp>
      <p:sp>
        <p:nvSpPr>
          <p:cNvPr id="10244" name="Zástupný symbol pro obsah 5"/>
          <p:cNvSpPr>
            <a:spLocks noGrp="1"/>
          </p:cNvSpPr>
          <p:nvPr>
            <p:ph sz="half" idx="2"/>
          </p:nvPr>
        </p:nvSpPr>
        <p:spPr>
          <a:xfrm>
            <a:off x="5364088" y="2702590"/>
            <a:ext cx="3425978" cy="187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Následek:</a:t>
            </a:r>
            <a:endParaRPr altLang="cs-CZ" sz="1425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špatná srozumitelnost</a:t>
            </a:r>
          </a:p>
          <a:p>
            <a:pPr lvl="1"/>
            <a:r>
              <a:rPr lang="cs-CZ" altLang="cs-CZ" sz="1425" dirty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ysoká hlučnost</a:t>
            </a:r>
          </a:p>
          <a:p>
            <a:pPr lvl="1"/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podrážděnost</a:t>
            </a:r>
          </a:p>
          <a:p>
            <a:pPr lvl="1"/>
            <a:r>
              <a:rPr lang="cs-CZ" altLang="cs-CZ" sz="1425" dirty="0">
                <a:solidFill>
                  <a:schemeClr val="bg1"/>
                </a:solidFill>
                <a:latin typeface="Century Gothic" panose="020B0502020202020204" pitchFamily="34" charset="0"/>
              </a:rPr>
              <a:t>š</a:t>
            </a:r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patná produktivita práce</a:t>
            </a:r>
            <a:endParaRPr altLang="cs-CZ" sz="1425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Obrázek 3" descr="C:\Users\domkar\Pictures\soning\minimalist-living-room-photos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702590"/>
            <a:ext cx="3168352" cy="205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95536" y="165264"/>
            <a:ext cx="8047109" cy="662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1"/>
            <a:r>
              <a:rPr lang="cs-CZ" sz="2000" b="1" noProof="0" dirty="0" smtClean="0">
                <a:solidFill>
                  <a:srgbClr val="C9B700"/>
                </a:solidFill>
                <a:latin typeface="Century Gothic" pitchFamily="34" charset="0"/>
              </a:rPr>
              <a:t>Proč </a:t>
            </a:r>
            <a:r>
              <a:rPr lang="cs-CZ" sz="2000" b="1" dirty="0">
                <a:solidFill>
                  <a:srgbClr val="C9B700"/>
                </a:solidFill>
                <a:latin typeface="Century Gothic" pitchFamily="34" charset="0"/>
              </a:rPr>
              <a:t>GLASIO</a:t>
            </a:r>
            <a:r>
              <a:rPr lang="cs-CZ" sz="2000" b="1" baseline="50000" dirty="0">
                <a:solidFill>
                  <a:srgbClr val="C9B700"/>
                </a:solidFill>
                <a:latin typeface="Century Gothic" pitchFamily="34" charset="0"/>
              </a:rPr>
              <a:t> </a:t>
            </a:r>
            <a:r>
              <a:rPr lang="cs-CZ" sz="2000" b="1" baseline="50000" dirty="0" smtClean="0">
                <a:solidFill>
                  <a:srgbClr val="C9B700"/>
                </a:solidFill>
                <a:latin typeface="Century Gothic" pitchFamily="34" charset="0"/>
              </a:rPr>
              <a:t>® </a:t>
            </a:r>
            <a:r>
              <a:rPr lang="cs-CZ" sz="2000" b="1" dirty="0">
                <a:solidFill>
                  <a:srgbClr val="C9B700"/>
                </a:solidFill>
                <a:latin typeface="Century Gothic" pitchFamily="34" charset="0"/>
              </a:rPr>
              <a:t>?</a:t>
            </a:r>
            <a:r>
              <a:rPr lang="cs-CZ" sz="2000" b="1" dirty="0" smtClean="0">
                <a:solidFill>
                  <a:srgbClr val="C9B700"/>
                </a:solidFill>
                <a:latin typeface="Century Gothic" pitchFamily="34" charset="0"/>
              </a:rPr>
              <a:t> 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C9B7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779763"/>
            <a:ext cx="4991928" cy="7428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None/>
            </a:pPr>
            <a:r>
              <a:rPr lang="cs-CZ" altLang="cs-CZ" sz="142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=&gt; Absence prvků prostorové akustiky, které korespondují se současným trendem interiérového designu.</a:t>
            </a:r>
          </a:p>
          <a:p>
            <a:pPr lvl="1" fontAlgn="auto">
              <a:spcAft>
                <a:spcPts val="0"/>
              </a:spcAft>
            </a:pPr>
            <a:endParaRPr lang="cs-CZ" altLang="cs-CZ" sz="15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512"/>
          <a:stretch/>
        </p:blipFill>
        <p:spPr>
          <a:xfrm>
            <a:off x="5387464" y="627534"/>
            <a:ext cx="3402602" cy="17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9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195487"/>
            <a:ext cx="8748464" cy="720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GLASIO</a:t>
            </a:r>
            <a:r>
              <a:rPr lang="cs-CZ" sz="2100" b="1" baseline="50000" dirty="0">
                <a:solidFill>
                  <a:srgbClr val="C9B700"/>
                </a:solidFill>
                <a:latin typeface="Century Gothic" pitchFamily="34" charset="0"/>
              </a:rPr>
              <a:t> ®</a:t>
            </a: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 – základní charakteristika </a:t>
            </a:r>
            <a:endParaRPr lang="cs-CZ" sz="2100" b="1" dirty="0">
              <a:solidFill>
                <a:srgbClr val="C9B700"/>
              </a:solidFill>
              <a:latin typeface="Century Gothic" pitchFamily="34" charset="0"/>
            </a:endParaRPr>
          </a:p>
          <a:p>
            <a:pPr marL="342900" lvl="1" indent="-342900">
              <a:lnSpc>
                <a:spcPct val="200000"/>
              </a:lnSpc>
              <a:buNone/>
            </a:pPr>
            <a:endParaRPr lang="cs-CZ" sz="2000" b="1" dirty="0">
              <a:solidFill>
                <a:srgbClr val="C9B700"/>
              </a:solidFill>
              <a:latin typeface="Century Gothic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915566"/>
            <a:ext cx="524961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500" b="1" dirty="0" smtClean="0">
              <a:solidFill>
                <a:schemeClr val="bg1"/>
              </a:solidFill>
            </a:endParaRPr>
          </a:p>
          <a:p>
            <a:r>
              <a:rPr lang="cs-CZ" sz="1500" dirty="0" err="1" smtClean="0">
                <a:solidFill>
                  <a:schemeClr val="bg1"/>
                </a:solidFill>
              </a:rPr>
              <a:t>Zvukoabsorpční</a:t>
            </a:r>
            <a:r>
              <a:rPr lang="cs-CZ" sz="1500" dirty="0" smtClean="0">
                <a:solidFill>
                  <a:schemeClr val="bg1"/>
                </a:solidFill>
              </a:rPr>
              <a:t> </a:t>
            </a:r>
            <a:r>
              <a:rPr lang="cs-CZ" sz="1500" dirty="0">
                <a:solidFill>
                  <a:schemeClr val="bg1"/>
                </a:solidFill>
              </a:rPr>
              <a:t>skleněný panel GLASIO® slouží pro optimalizaci prostorové akustiky v interiérech. </a:t>
            </a:r>
          </a:p>
          <a:p>
            <a:pPr>
              <a:spcBef>
                <a:spcPts val="1200"/>
              </a:spcBef>
            </a:pPr>
            <a:r>
              <a:rPr lang="cs-CZ" sz="1500" dirty="0" smtClean="0">
                <a:solidFill>
                  <a:schemeClr val="bg1"/>
                </a:solidFill>
              </a:rPr>
              <a:t>Je </a:t>
            </a:r>
            <a:r>
              <a:rPr lang="cs-CZ" sz="1500" dirty="0">
                <a:solidFill>
                  <a:schemeClr val="bg1"/>
                </a:solidFill>
              </a:rPr>
              <a:t>tvořen vzájemně teplotně spojenými skleněnými </a:t>
            </a:r>
            <a:r>
              <a:rPr lang="cs-CZ" sz="1500" dirty="0" smtClean="0">
                <a:solidFill>
                  <a:schemeClr val="bg1"/>
                </a:solidFill>
              </a:rPr>
              <a:t>částicemi.</a:t>
            </a:r>
          </a:p>
          <a:p>
            <a:pPr>
              <a:spcBef>
                <a:spcPts val="1200"/>
              </a:spcBef>
            </a:pPr>
            <a:r>
              <a:rPr lang="cs-CZ" sz="1500" dirty="0" smtClean="0">
                <a:solidFill>
                  <a:schemeClr val="bg1"/>
                </a:solidFill>
              </a:rPr>
              <a:t>V</a:t>
            </a:r>
            <a:r>
              <a:rPr lang="cs-CZ" sz="1500" dirty="0">
                <a:solidFill>
                  <a:schemeClr val="bg1"/>
                </a:solidFill>
              </a:rPr>
              <a:t> současné době </a:t>
            </a:r>
            <a:r>
              <a:rPr lang="cs-CZ" sz="1500" dirty="0" smtClean="0">
                <a:solidFill>
                  <a:schemeClr val="bg1"/>
                </a:solidFill>
              </a:rPr>
              <a:t>neexistuje skleněný materiál, </a:t>
            </a:r>
            <a:r>
              <a:rPr lang="cs-CZ" sz="1500" dirty="0">
                <a:solidFill>
                  <a:schemeClr val="bg1"/>
                </a:solidFill>
              </a:rPr>
              <a:t>který </a:t>
            </a:r>
            <a:r>
              <a:rPr lang="cs-CZ" sz="1500" dirty="0" smtClean="0">
                <a:solidFill>
                  <a:schemeClr val="bg1"/>
                </a:solidFill>
              </a:rPr>
              <a:t>vykazuje průsvitnost, třpytivost a současně i vysoký činitel zvukové pohltivosti. </a:t>
            </a:r>
          </a:p>
          <a:p>
            <a:pPr>
              <a:spcBef>
                <a:spcPts val="1200"/>
              </a:spcBef>
            </a:pPr>
            <a:r>
              <a:rPr lang="cs-CZ" sz="1500" dirty="0" smtClean="0">
                <a:solidFill>
                  <a:schemeClr val="bg1"/>
                </a:solidFill>
              </a:rPr>
              <a:t>Sklo je vnímáno pouze jako ryze odrazivý materiál. </a:t>
            </a:r>
          </a:p>
          <a:p>
            <a:pPr marL="0" indent="0">
              <a:buNone/>
            </a:pPr>
            <a:endParaRPr lang="cs-CZ" sz="15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0821"/>
            <a:ext cx="2232248" cy="42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15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195487"/>
            <a:ext cx="8748464" cy="720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GLASIO</a:t>
            </a:r>
            <a:r>
              <a:rPr lang="cs-CZ" sz="1500" dirty="0">
                <a:solidFill>
                  <a:prstClr val="white"/>
                </a:solidFill>
              </a:rPr>
              <a:t> </a:t>
            </a:r>
            <a:r>
              <a:rPr lang="cs-CZ" sz="2100" b="1" baseline="50000" dirty="0">
                <a:solidFill>
                  <a:srgbClr val="C9B700"/>
                </a:solidFill>
                <a:latin typeface="Century Gothic" pitchFamily="34" charset="0"/>
              </a:rPr>
              <a:t>®</a:t>
            </a: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 – struktura materiálu</a:t>
            </a:r>
            <a:endParaRPr lang="cs-CZ" sz="2100" b="1" dirty="0">
              <a:solidFill>
                <a:srgbClr val="C9B700"/>
              </a:solidFill>
              <a:latin typeface="Century Gothic" pitchFamily="34" charset="0"/>
            </a:endParaRPr>
          </a:p>
          <a:p>
            <a:pPr marL="342900" lvl="1" indent="-342900">
              <a:lnSpc>
                <a:spcPct val="200000"/>
              </a:lnSpc>
              <a:buNone/>
            </a:pPr>
            <a:endParaRPr lang="cs-CZ" sz="2000" b="1" dirty="0">
              <a:solidFill>
                <a:srgbClr val="C9B700"/>
              </a:solidFill>
              <a:latin typeface="Century Gothic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3219822"/>
            <a:ext cx="7727801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Nezaměnitelný vzhled materiálu vzniká použitím skleněné drti různých frakcí </a:t>
            </a:r>
            <a:r>
              <a:rPr lang="cs-CZ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jednodruhového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recyklátu. Díky této technologii výroby, která se nazývá </a:t>
            </a:r>
            <a:r>
              <a:rPr lang="cs-CZ" sz="16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sintrování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dochází ke zvýšení třpytivosti a k tzv. 3D efektu, který je umocněn hlavně v probarvovaných panelech. </a:t>
            </a:r>
            <a:endParaRPr lang="cs-CZ" sz="1600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Panely 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jsou pojeny pouze teplem a neobsahují žádné další 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příměsi.</a:t>
            </a:r>
            <a:endParaRPr lang="cs-CZ" sz="15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865" y="915566"/>
            <a:ext cx="3270088" cy="218005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9" y="915566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6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195487"/>
            <a:ext cx="8748464" cy="720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GLASIO</a:t>
            </a:r>
            <a:r>
              <a:rPr lang="cs-CZ" sz="1500" dirty="0">
                <a:solidFill>
                  <a:prstClr val="white"/>
                </a:solidFill>
              </a:rPr>
              <a:t> </a:t>
            </a:r>
            <a:r>
              <a:rPr lang="cs-CZ" sz="2100" b="1" baseline="50000" dirty="0">
                <a:solidFill>
                  <a:srgbClr val="C9B700"/>
                </a:solidFill>
                <a:latin typeface="Century Gothic" pitchFamily="34" charset="0"/>
              </a:rPr>
              <a:t>®</a:t>
            </a: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 – barvy</a:t>
            </a:r>
            <a:endParaRPr lang="cs-CZ" sz="2100" b="1" dirty="0">
              <a:solidFill>
                <a:srgbClr val="C9B700"/>
              </a:solidFill>
              <a:latin typeface="Century Gothic" pitchFamily="34" charset="0"/>
            </a:endParaRPr>
          </a:p>
          <a:p>
            <a:pPr marL="342900" lvl="1" indent="-342900">
              <a:lnSpc>
                <a:spcPct val="200000"/>
              </a:lnSpc>
              <a:buNone/>
            </a:pPr>
            <a:endParaRPr lang="cs-CZ" sz="2000" b="1" dirty="0">
              <a:solidFill>
                <a:srgbClr val="C9B700"/>
              </a:solidFill>
              <a:latin typeface="Century Gothic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1560" y="3579862"/>
            <a:ext cx="8136904" cy="1008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Standardní barvení se provádí ve hmotě pomocí speciálních barvících přísad.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Speciální aplikací je povrchové pokovení, kterým lze docílit zlatého příp. stříbrného třpytivého povrchu.</a:t>
            </a:r>
            <a:endParaRPr lang="cs-CZ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38227"/>
            <a:ext cx="4902260" cy="246153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038227"/>
            <a:ext cx="2808312" cy="24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2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539552" y="195487"/>
            <a:ext cx="8748464" cy="720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GLASIO</a:t>
            </a:r>
            <a:r>
              <a:rPr lang="cs-CZ" sz="1500" dirty="0">
                <a:solidFill>
                  <a:prstClr val="white"/>
                </a:solidFill>
              </a:rPr>
              <a:t> </a:t>
            </a:r>
            <a:r>
              <a:rPr lang="cs-CZ" sz="2100" b="1" baseline="50000" dirty="0">
                <a:solidFill>
                  <a:srgbClr val="C9B700"/>
                </a:solidFill>
                <a:latin typeface="Century Gothic" pitchFamily="34" charset="0"/>
              </a:rPr>
              <a:t>®</a:t>
            </a: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 – bezpečnost</a:t>
            </a:r>
            <a:endParaRPr lang="cs-CZ" sz="2100" b="1" dirty="0">
              <a:solidFill>
                <a:srgbClr val="C9B700"/>
              </a:solidFill>
              <a:latin typeface="Century Gothic" pitchFamily="34" charset="0"/>
            </a:endParaRPr>
          </a:p>
          <a:p>
            <a:pPr marL="342900" lvl="1" indent="-342900">
              <a:lnSpc>
                <a:spcPct val="200000"/>
              </a:lnSpc>
              <a:buNone/>
            </a:pPr>
            <a:endParaRPr lang="cs-CZ" sz="2000" b="1" dirty="0">
              <a:solidFill>
                <a:srgbClr val="C9B700"/>
              </a:solidFill>
              <a:latin typeface="Century Gothic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27584" y="3867894"/>
            <a:ext cx="7920879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Vyšší bezpečnost panelů je zajištěna zatavením sítě z nerezové oceli.</a:t>
            </a:r>
          </a:p>
          <a:p>
            <a:pPr algn="just">
              <a:spcAft>
                <a:spcPts val="0"/>
              </a:spcAft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 </a:t>
            </a:r>
            <a:r>
              <a:rPr lang="cs-CZ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rozbití nedochází k uvolňování velkých skleněných střepů.</a:t>
            </a:r>
            <a:endParaRPr lang="cs-CZ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00886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8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195487"/>
            <a:ext cx="8748464" cy="720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GLASIO</a:t>
            </a:r>
            <a:r>
              <a:rPr lang="cs-CZ" sz="1500" dirty="0">
                <a:solidFill>
                  <a:prstClr val="white"/>
                </a:solidFill>
              </a:rPr>
              <a:t> </a:t>
            </a:r>
            <a:r>
              <a:rPr lang="cs-CZ" sz="2100" b="1" baseline="50000" dirty="0">
                <a:solidFill>
                  <a:srgbClr val="C9B700"/>
                </a:solidFill>
                <a:latin typeface="Century Gothic" pitchFamily="34" charset="0"/>
              </a:rPr>
              <a:t>®</a:t>
            </a: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 – činitel zvukové pohltivosti</a:t>
            </a:r>
            <a:endParaRPr lang="cs-CZ" sz="2100" b="1" dirty="0">
              <a:solidFill>
                <a:srgbClr val="C9B700"/>
              </a:solidFill>
              <a:latin typeface="Century Gothic" pitchFamily="34" charset="0"/>
            </a:endParaRPr>
          </a:p>
          <a:p>
            <a:pPr marL="342900" lvl="1" indent="-342900">
              <a:lnSpc>
                <a:spcPct val="200000"/>
              </a:lnSpc>
              <a:buNone/>
            </a:pPr>
            <a:endParaRPr lang="cs-CZ" sz="2000" b="1" dirty="0">
              <a:solidFill>
                <a:srgbClr val="C9B700"/>
              </a:solidFill>
              <a:latin typeface="Century Gothic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915566"/>
            <a:ext cx="4680520" cy="2952328"/>
          </a:xfrm>
          <a:prstGeom prst="rect">
            <a:avLst/>
          </a:prstGeom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539552" y="3939902"/>
            <a:ext cx="8064895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 smtClean="0">
                <a:solidFill>
                  <a:schemeClr val="bg1"/>
                </a:solidFill>
              </a:rPr>
              <a:t>Obklad </a:t>
            </a:r>
            <a:r>
              <a:rPr lang="cs-CZ" sz="1600" dirty="0">
                <a:solidFill>
                  <a:schemeClr val="bg1"/>
                </a:solidFill>
              </a:rPr>
              <a:t>se vyznačuje vysokou akustickou efektivitou – v řečovém pásmu pohltí až 90 % zvukové energie.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580111" y="913036"/>
            <a:ext cx="3003451" cy="288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</a:rPr>
              <a:t>Z panelů </a:t>
            </a:r>
            <a:r>
              <a:rPr lang="en-US" sz="1600" dirty="0">
                <a:solidFill>
                  <a:schemeClr val="bg1"/>
                </a:solidFill>
              </a:rPr>
              <a:t>GLASIO®</a:t>
            </a:r>
            <a:r>
              <a:rPr lang="cs-CZ" sz="1600" dirty="0">
                <a:solidFill>
                  <a:schemeClr val="bg1"/>
                </a:solidFill>
              </a:rPr>
              <a:t>lze vytvořit stěnový akustický obklad, oboustrannou příčku, nebo lze jej použít jako originální solitérní </a:t>
            </a:r>
            <a:r>
              <a:rPr lang="cs-CZ" sz="1600" dirty="0" smtClean="0">
                <a:solidFill>
                  <a:schemeClr val="bg1"/>
                </a:solidFill>
              </a:rPr>
              <a:t>prvek.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Pro maximální akustický efekt se však nejčastěji montují na stěnu pomocí systémové nosné konstrukce</a:t>
            </a:r>
          </a:p>
        </p:txBody>
      </p:sp>
    </p:spTree>
    <p:extLst>
      <p:ext uri="{BB962C8B-B14F-4D97-AF65-F5344CB8AC3E}">
        <p14:creationId xmlns:p14="http://schemas.microsoft.com/office/powerpoint/2010/main" xmlns="" val="37498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195487"/>
            <a:ext cx="8748464" cy="720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GLASIO</a:t>
            </a:r>
            <a:r>
              <a:rPr lang="cs-CZ" sz="1500" dirty="0">
                <a:solidFill>
                  <a:prstClr val="white"/>
                </a:solidFill>
              </a:rPr>
              <a:t> </a:t>
            </a:r>
            <a:r>
              <a:rPr lang="cs-CZ" sz="2100" b="1" baseline="50000" dirty="0">
                <a:solidFill>
                  <a:srgbClr val="C9B700"/>
                </a:solidFill>
                <a:latin typeface="Century Gothic" pitchFamily="34" charset="0"/>
              </a:rPr>
              <a:t>®</a:t>
            </a:r>
            <a:r>
              <a:rPr lang="cs-CZ" sz="2100" b="1" dirty="0" smtClean="0">
                <a:solidFill>
                  <a:srgbClr val="C9B700"/>
                </a:solidFill>
                <a:latin typeface="Century Gothic" pitchFamily="34" charset="0"/>
              </a:rPr>
              <a:t> – realizace poslucháren na ČVUT</a:t>
            </a:r>
            <a:endParaRPr lang="cs-CZ" sz="2100" b="1" dirty="0">
              <a:solidFill>
                <a:srgbClr val="C9B700"/>
              </a:solidFill>
              <a:latin typeface="Century Gothic" pitchFamily="34" charset="0"/>
            </a:endParaRPr>
          </a:p>
          <a:p>
            <a:pPr marL="342900" lvl="1" indent="-342900">
              <a:lnSpc>
                <a:spcPct val="200000"/>
              </a:lnSpc>
              <a:buNone/>
            </a:pPr>
            <a:endParaRPr lang="cs-CZ" sz="2000" b="1" dirty="0">
              <a:solidFill>
                <a:srgbClr val="C9B700"/>
              </a:solidFill>
              <a:latin typeface="Century Gothic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43558"/>
            <a:ext cx="5401679" cy="3600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247" y="843558"/>
            <a:ext cx="2612828" cy="174153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246" y="2715767"/>
            <a:ext cx="2612829" cy="17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6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orfolio 2013\AVA\Akusticky_seminar_ppt\úvo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8760"/>
            <a:ext cx="8255000" cy="280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porfolio 2013\AVA\Akusticky_seminar_ppt\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033340" y="3399984"/>
            <a:ext cx="736969" cy="1824891"/>
          </a:xfrm>
          <a:prstGeom prst="rect">
            <a:avLst/>
          </a:prstGeom>
          <a:noFill/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532759" y="3795887"/>
            <a:ext cx="2909641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AVETON s.r.o.    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tel.: +420 777 003 302 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e-mail.: </a:t>
            </a:r>
            <a:r>
              <a:rPr lang="cs-CZ" sz="1200" dirty="0" err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info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@aveton.cz</a:t>
            </a:r>
          </a:p>
        </p:txBody>
      </p:sp>
      <p:cxnSp>
        <p:nvCxnSpPr>
          <p:cNvPr id="8" name="Přímá spojovací čára 16"/>
          <p:cNvCxnSpPr/>
          <p:nvPr/>
        </p:nvCxnSpPr>
        <p:spPr>
          <a:xfrm>
            <a:off x="2458286" y="3870466"/>
            <a:ext cx="1" cy="845735"/>
          </a:xfrm>
          <a:prstGeom prst="line">
            <a:avLst/>
          </a:prstGeom>
          <a:ln>
            <a:solidFill>
              <a:srgbClr val="C9B7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Nadpis 1"/>
          <p:cNvSpPr txBox="1">
            <a:spLocks/>
          </p:cNvSpPr>
          <p:nvPr/>
        </p:nvSpPr>
        <p:spPr>
          <a:xfrm>
            <a:off x="395536" y="195487"/>
            <a:ext cx="8748464" cy="9361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b="1" noProof="0" dirty="0" smtClean="0">
                <a:solidFill>
                  <a:srgbClr val="C9B700"/>
                </a:solidFill>
                <a:latin typeface="Century Gothic" pitchFamily="34" charset="0"/>
              </a:rPr>
              <a:t>DĚKUJEME ZA POZORNOST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C9B7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5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6784</TotalTime>
  <Words>219</Words>
  <Application>Microsoft Office PowerPoint</Application>
  <PresentationFormat>Předvádění na obrazovce (16:9)</PresentationFormat>
  <Paragraphs>40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soning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 akustických prvků z hlediska designu</dc:title>
  <dc:creator>AVETON s.r.o.</dc:creator>
  <cp:lastModifiedBy>pc</cp:lastModifiedBy>
  <cp:revision>513</cp:revision>
  <dcterms:created xsi:type="dcterms:W3CDTF">2010-06-07T10:05:58Z</dcterms:created>
  <dcterms:modified xsi:type="dcterms:W3CDTF">2015-11-24T06:01:47Z</dcterms:modified>
</cp:coreProperties>
</file>