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65" r:id="rId6"/>
    <p:sldId id="266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114"/>
    <a:srgbClr val="E95D0F"/>
    <a:srgbClr val="3289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49F8B-B0AE-44F5-B605-EC2360B39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561B4-DCA5-4F54-A916-13B685FF5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5A267-4AD4-471E-918D-4B59455A0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A365B-ED2F-4135-8DD9-7392223AF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04FBA-05F2-4802-AF13-48C9FF9A1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1D99-3D0C-4BBA-9B04-24F623C1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3629-1A5C-48B8-A5EF-095922DE2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2821D-A93C-4D95-B0B5-6F536A344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8F62-C0C7-407A-871F-1EE28CDDE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5A8B9-B38E-4862-88BD-0EC660780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A2092-A794-436A-91C7-8440C2FCD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28E644-5EF2-4E46-977F-313176B37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olink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49EC5903-6600-4237-9B58-3A76D6F324D5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1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Společnost vědeckotechnických parků ČR</a:t>
            </a:r>
            <a:endParaRPr lang="en-US" sz="32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013700" cy="39163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b="1" dirty="0" smtClean="0">
              <a:solidFill>
                <a:srgbClr val="EC6114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>
                <a:solidFill>
                  <a:srgbClr val="EC6114"/>
                </a:solidFill>
                <a:latin typeface="Century Gothic" pitchFamily="34" charset="0"/>
                <a:cs typeface="Times New Roman" pitchFamily="18" charset="0"/>
              </a:rPr>
              <a:t>chci-dum.</a:t>
            </a:r>
            <a:r>
              <a:rPr lang="cs-CZ" sz="2400" b="1" dirty="0" err="1" smtClean="0">
                <a:solidFill>
                  <a:srgbClr val="EC6114"/>
                </a:solidFill>
                <a:latin typeface="Century Gothic" pitchFamily="34" charset="0"/>
                <a:cs typeface="Times New Roman" pitchFamily="18" charset="0"/>
              </a:rPr>
              <a:t>cz</a:t>
            </a:r>
            <a:r>
              <a:rPr lang="cs-CZ" sz="2400" b="1" dirty="0" smtClean="0">
                <a:solidFill>
                  <a:srgbClr val="EC6114"/>
                </a:solidFill>
                <a:latin typeface="Century Gothic" pitchFamily="34" charset="0"/>
                <a:cs typeface="Times New Roman" pitchFamily="18" charset="0"/>
              </a:rPr>
              <a:t> – inovační projekční systém</a:t>
            </a:r>
            <a:endParaRPr lang="cs-CZ" sz="4800" b="1" dirty="0" smtClean="0">
              <a:solidFill>
                <a:srgbClr val="EC611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1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Robin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Vašnovský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&amp; Tereze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Therová</a:t>
            </a: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Praha, 5. 12. 2012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Celostátní konference projektu SPINNET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>
                <a:solidFill>
                  <a:srgbClr val="EC6114"/>
                </a:solidFill>
                <a:latin typeface="Times New Roman" pitchFamily="18" charset="0"/>
                <a:cs typeface="Times New Roman" pitchFamily="18" charset="0"/>
              </a:rPr>
              <a:t>CZ.1.07/2.4.00/17.0094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5" name="Group 13"/>
          <p:cNvGrpSpPr>
            <a:grpSpLocks/>
          </p:cNvGrpSpPr>
          <p:nvPr/>
        </p:nvGrpSpPr>
        <p:grpSpPr bwMode="auto">
          <a:xfrm>
            <a:off x="857250" y="214313"/>
            <a:ext cx="342900" cy="342900"/>
            <a:chOff x="0" y="0"/>
            <a:chExt cx="20000" cy="20000"/>
          </a:xfrm>
        </p:grpSpPr>
        <p:sp>
          <p:nvSpPr>
            <p:cNvPr id="2058" name="Freeform 14"/>
            <p:cNvSpPr>
              <a:spLocks/>
            </p:cNvSpPr>
            <p:nvPr/>
          </p:nvSpPr>
          <p:spPr bwMode="auto">
            <a:xfrm>
              <a:off x="0" y="0"/>
              <a:ext cx="20000" cy="20000"/>
            </a:xfrm>
            <a:custGeom>
              <a:avLst/>
              <a:gdLst>
                <a:gd name="T0" fmla="*/ 6012 w 20000"/>
                <a:gd name="T1" fmla="*/ 13988 h 20000"/>
                <a:gd name="T2" fmla="*/ 4046 w 20000"/>
                <a:gd name="T3" fmla="*/ 13988 h 20000"/>
                <a:gd name="T4" fmla="*/ 4046 w 20000"/>
                <a:gd name="T5" fmla="*/ 3977 h 20000"/>
                <a:gd name="T6" fmla="*/ 15954 w 20000"/>
                <a:gd name="T7" fmla="*/ 3977 h 20000"/>
                <a:gd name="T8" fmla="*/ 15954 w 20000"/>
                <a:gd name="T9" fmla="*/ 15954 h 20000"/>
                <a:gd name="T10" fmla="*/ 15908 w 20000"/>
                <a:gd name="T11" fmla="*/ 15607 h 20000"/>
                <a:gd name="T12" fmla="*/ 15908 w 20000"/>
                <a:gd name="T13" fmla="*/ 15260 h 20000"/>
                <a:gd name="T14" fmla="*/ 15954 w 20000"/>
                <a:gd name="T15" fmla="*/ 15954 h 20000"/>
                <a:gd name="T16" fmla="*/ 2012 w 20000"/>
                <a:gd name="T17" fmla="*/ 15954 h 20000"/>
                <a:gd name="T18" fmla="*/ 2012 w 20000"/>
                <a:gd name="T19" fmla="*/ 1988 h 20000"/>
                <a:gd name="T20" fmla="*/ 18012 w 20000"/>
                <a:gd name="T21" fmla="*/ 1988 h 20000"/>
                <a:gd name="T22" fmla="*/ 18012 w 20000"/>
                <a:gd name="T23" fmla="*/ 18012 h 20000"/>
                <a:gd name="T24" fmla="*/ 0 w 20000"/>
                <a:gd name="T25" fmla="*/ 18012 h 20000"/>
                <a:gd name="T26" fmla="*/ 0 w 20000"/>
                <a:gd name="T27" fmla="*/ 0 h 20000"/>
                <a:gd name="T28" fmla="*/ 19977 w 20000"/>
                <a:gd name="T29" fmla="*/ 0 h 20000"/>
                <a:gd name="T30" fmla="*/ 19977 w 20000"/>
                <a:gd name="T31" fmla="*/ 19977 h 20000"/>
                <a:gd name="T32" fmla="*/ 0 w 20000"/>
                <a:gd name="T33" fmla="*/ 19977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6012" y="13988"/>
                  </a:moveTo>
                  <a:lnTo>
                    <a:pt x="4046" y="13988"/>
                  </a:lnTo>
                  <a:lnTo>
                    <a:pt x="4046" y="3977"/>
                  </a:lnTo>
                  <a:lnTo>
                    <a:pt x="15954" y="3977"/>
                  </a:lnTo>
                  <a:lnTo>
                    <a:pt x="15954" y="15954"/>
                  </a:lnTo>
                  <a:lnTo>
                    <a:pt x="15908" y="15607"/>
                  </a:lnTo>
                  <a:lnTo>
                    <a:pt x="15908" y="15260"/>
                  </a:lnTo>
                  <a:lnTo>
                    <a:pt x="15954" y="15954"/>
                  </a:lnTo>
                  <a:lnTo>
                    <a:pt x="2012" y="15954"/>
                  </a:lnTo>
                  <a:lnTo>
                    <a:pt x="2012" y="1988"/>
                  </a:lnTo>
                  <a:lnTo>
                    <a:pt x="18012" y="1988"/>
                  </a:lnTo>
                  <a:lnTo>
                    <a:pt x="18012" y="18012"/>
                  </a:lnTo>
                  <a:lnTo>
                    <a:pt x="0" y="18012"/>
                  </a:lnTo>
                  <a:lnTo>
                    <a:pt x="0" y="0"/>
                  </a:lnTo>
                  <a:lnTo>
                    <a:pt x="19977" y="0"/>
                  </a:lnTo>
                  <a:lnTo>
                    <a:pt x="19977" y="19977"/>
                  </a:lnTo>
                  <a:lnTo>
                    <a:pt x="0" y="1997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59" name="Rectangle 15"/>
            <p:cNvSpPr>
              <a:spLocks noChangeArrowheads="1"/>
            </p:cNvSpPr>
            <p:nvPr/>
          </p:nvSpPr>
          <p:spPr bwMode="auto">
            <a:xfrm>
              <a:off x="6012" y="6012"/>
              <a:ext cx="8000" cy="8000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2056" name="obrázek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643563"/>
            <a:ext cx="4240213" cy="1000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7" name="obrázek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logolink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EBC8A80-D53C-4AB2-8F0B-FE764D8BF77C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10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SPINNET</a:t>
            </a:r>
            <a:b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SPolupráce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INovace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NETworking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vědeckotechnických parků a vysokých škol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42910" y="1643050"/>
            <a:ext cx="80137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latin typeface="Century Gothic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Obrázek 9" descr="V1F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1500174"/>
            <a:ext cx="6858048" cy="41148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logolink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EBC8A80-D53C-4AB2-8F0B-FE764D8BF77C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11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SPINNET</a:t>
            </a:r>
            <a:b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SPolupráce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INovace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NETworking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vědeckotechnických parků a vysokých škol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42910" y="1643050"/>
            <a:ext cx="80137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latin typeface="Century Gothic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Obrázek 10" descr="V3F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1500175"/>
            <a:ext cx="6905674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logolink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EBC8A80-D53C-4AB2-8F0B-FE764D8BF77C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12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SPINNET</a:t>
            </a:r>
            <a:b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SPolupráce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INovace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NETworking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vědeckotechnických parků a vysokých škol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42910" y="1643050"/>
            <a:ext cx="80137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latin typeface="Century Gothic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Obrázek 10" descr="V3F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1500175"/>
            <a:ext cx="6905673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logolink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EBC8A80-D53C-4AB2-8F0B-FE764D8BF77C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13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SPINNET</a:t>
            </a:r>
            <a:b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SPolupráce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INovace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NETworking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vědeckotechnických parků a vysokých škol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42910" y="1643050"/>
            <a:ext cx="80137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latin typeface="Century Gothic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Obrázek 10" descr="V3F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1500175"/>
            <a:ext cx="6905673" cy="41434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logolink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EBC8A80-D53C-4AB2-8F0B-FE764D8BF77C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14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SPINNET</a:t>
            </a:r>
            <a:b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SPolupráce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INovace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NETworking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vědeckotechnických parků a vysokých škol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42910" y="1643050"/>
            <a:ext cx="80137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latin typeface="Century Gothic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Obrázek 10" descr="V3F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7" y="1500175"/>
            <a:ext cx="6905671" cy="41434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logolink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EBC8A80-D53C-4AB2-8F0B-FE764D8BF77C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15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SPINNET</a:t>
            </a:r>
            <a:b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SPolupráce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INovace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NETworking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vědeckotechnických parků a vysokých škol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42910" y="1643050"/>
            <a:ext cx="80137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latin typeface="Century Gothic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Obrázek 10" descr="V3F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7" y="1500175"/>
            <a:ext cx="6905671" cy="41434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logolink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EBC8A80-D53C-4AB2-8F0B-FE764D8BF77C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16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SPINNET</a:t>
            </a:r>
            <a:b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SPolupráce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INovace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NETworking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vědeckotechnických parků a vysokých škol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42910" y="1643050"/>
            <a:ext cx="80137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latin typeface="Century Gothic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Obrázek 10" descr="V3F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7" y="1500175"/>
            <a:ext cx="6905670" cy="41434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logolink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EBC8A80-D53C-4AB2-8F0B-FE764D8BF77C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17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SPINNET</a:t>
            </a:r>
            <a:br>
              <a:rPr lang="cs-CZ" sz="36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SPolupráce, INovace, NETworking </a:t>
            </a:r>
            <a:b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vědeckotechnických parků a vysokých škol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0137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latin typeface="Century Gothic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785786" y="1928802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Kolik?</a:t>
            </a:r>
            <a:endParaRPr lang="en-US" sz="4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42910" y="378619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/>
              <a:t>40 000,- Kč X 125 000,- Kč</a:t>
            </a:r>
            <a:endParaRPr lang="en-US" sz="4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logolink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929313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92791A1D-AE59-4019-88D2-782D8C8EE30D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18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smtClean="0">
                <a:solidFill>
                  <a:srgbClr val="0070C0"/>
                </a:solidFill>
              </a:rPr>
              <a:t>Děkuji Vám za pozornost</a:t>
            </a:r>
            <a:endParaRPr lang="cs-CZ" sz="20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013700" cy="4043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2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1600" dirty="0" smtClean="0">
              <a:latin typeface="Century Gothic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1600" dirty="0" smtClean="0">
              <a:latin typeface="Century Gothic" pitchFamily="34" charset="0"/>
            </a:endParaRPr>
          </a:p>
          <a:p>
            <a:pPr algn="ctr" eaLnBrk="1" hangingPunct="1">
              <a:buFontTx/>
              <a:buNone/>
            </a:pPr>
            <a:r>
              <a:rPr lang="cs-CZ" sz="2400" b="1" dirty="0" smtClean="0"/>
              <a:t>Robin </a:t>
            </a:r>
            <a:r>
              <a:rPr lang="cs-CZ" sz="2400" b="1" dirty="0" err="1" smtClean="0"/>
              <a:t>Vašnovský</a:t>
            </a:r>
            <a:r>
              <a:rPr lang="cs-CZ" sz="2400" b="1" dirty="0" smtClean="0"/>
              <a:t> &amp; Tereze </a:t>
            </a:r>
            <a:r>
              <a:rPr lang="cs-CZ" sz="2400" b="1" dirty="0" err="1" smtClean="0"/>
              <a:t>Therová</a:t>
            </a:r>
            <a:endParaRPr lang="cs-CZ" sz="2400" b="1" dirty="0" smtClean="0"/>
          </a:p>
          <a:p>
            <a:pPr algn="ctr" eaLnBrk="1" hangingPunct="1">
              <a:buFontTx/>
              <a:buNone/>
            </a:pPr>
            <a:endParaRPr lang="cs-CZ" sz="2400" b="1" dirty="0" smtClean="0"/>
          </a:p>
          <a:p>
            <a:pPr algn="ctr" eaLnBrk="1" hangingPunct="1">
              <a:buFontTx/>
              <a:buNone/>
            </a:pPr>
            <a:r>
              <a:rPr lang="cs-CZ" sz="2400" b="1" dirty="0" smtClean="0"/>
              <a:t>VŠB - TUO</a:t>
            </a:r>
            <a:endParaRPr lang="cs-CZ" sz="2400" b="1" dirty="0" smtClean="0"/>
          </a:p>
          <a:p>
            <a:pPr algn="ctr" eaLnBrk="1" hangingPunct="1">
              <a:buFontTx/>
              <a:buNone/>
            </a:pPr>
            <a:endParaRPr lang="cs-CZ" sz="2400" b="1" dirty="0" smtClean="0"/>
          </a:p>
          <a:p>
            <a:pPr algn="ctr" eaLnBrk="1" hangingPunct="1">
              <a:buFontTx/>
              <a:buNone/>
            </a:pPr>
            <a:r>
              <a:rPr lang="cs-CZ" sz="2400" b="1" dirty="0" err="1" smtClean="0"/>
              <a:t>vasnovsky</a:t>
            </a:r>
            <a:r>
              <a:rPr lang="cs-CZ" sz="2400" b="1" dirty="0" smtClean="0"/>
              <a:t>@chci-dum.</a:t>
            </a:r>
            <a:r>
              <a:rPr lang="cs-CZ" sz="2400" b="1" dirty="0" err="1" smtClean="0"/>
              <a:t>cz</a:t>
            </a:r>
            <a:endParaRPr lang="cs-CZ" sz="2400" b="1" dirty="0" smtClean="0"/>
          </a:p>
          <a:p>
            <a:pPr algn="ctr" eaLnBrk="1" hangingPunct="1">
              <a:buNone/>
            </a:pPr>
            <a:r>
              <a:rPr lang="cs-CZ" sz="2400" b="1" dirty="0" err="1" smtClean="0"/>
              <a:t>therova</a:t>
            </a:r>
            <a:r>
              <a:rPr lang="cs-CZ" sz="2400" b="1" dirty="0" smtClean="0"/>
              <a:t>@chci-dum.</a:t>
            </a:r>
            <a:r>
              <a:rPr lang="cs-CZ" sz="2400" b="1" dirty="0" err="1" smtClean="0"/>
              <a:t>cz</a:t>
            </a:r>
            <a:endParaRPr lang="cs-CZ" sz="2400" b="1" dirty="0" smtClean="0"/>
          </a:p>
          <a:p>
            <a:pPr algn="ctr" eaLnBrk="1" hangingPunct="1">
              <a:buFontTx/>
              <a:buNone/>
            </a:pPr>
            <a:endParaRPr lang="cs-CZ" sz="24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1600" dirty="0" smtClean="0">
              <a:latin typeface="Century Gothic" pitchFamily="34" charset="0"/>
            </a:endParaRP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obrázek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logolink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EBC8A80-D53C-4AB2-8F0B-FE764D8BF77C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2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SPINNET</a:t>
            </a:r>
            <a:br>
              <a:rPr lang="cs-CZ" sz="36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SPolupráce, INovace, NETworking </a:t>
            </a:r>
            <a:b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vědeckotechnických parků a vysokých škol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0137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latin typeface="Century Gothic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785786" y="1643050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err="1" smtClean="0"/>
              <a:t>Součastnost</a:t>
            </a:r>
            <a:endParaRPr lang="en-US" sz="4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85786" y="2786058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Typový rodinný dům.</a:t>
            </a:r>
          </a:p>
          <a:p>
            <a:pPr>
              <a:buFont typeface="Arial" pitchFamily="34" charset="0"/>
              <a:buChar char="•"/>
            </a:pP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Studie a projekt.</a:t>
            </a:r>
            <a:r>
              <a:rPr lang="cs-CZ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logolink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EBC8A80-D53C-4AB2-8F0B-FE764D8BF77C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3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SPINNET</a:t>
            </a:r>
            <a:br>
              <a:rPr lang="cs-CZ" sz="36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SPolupráce, INovace, NETworking </a:t>
            </a:r>
            <a:b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vědeckotechnických parků a vysokých škol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0137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latin typeface="Century Gothic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714348" y="1643050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Budoucnost</a:t>
            </a:r>
            <a:endParaRPr lang="en-US" sz="4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85786" y="2428868"/>
            <a:ext cx="76438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individualita </a:t>
            </a:r>
          </a:p>
          <a:p>
            <a:pPr>
              <a:buFont typeface="Arial" pitchFamily="34" charset="0"/>
              <a:buChar char="•"/>
            </a:pP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jednoduchost</a:t>
            </a:r>
          </a:p>
          <a:p>
            <a:pPr>
              <a:buFont typeface="Arial" pitchFamily="34" charset="0"/>
              <a:buChar char="•"/>
            </a:pP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kreativita</a:t>
            </a:r>
          </a:p>
          <a:p>
            <a:pPr>
              <a:buFont typeface="Arial" pitchFamily="34" charset="0"/>
              <a:buChar char="•"/>
            </a:pP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 cenová dostupnost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logolink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EBC8A80-D53C-4AB2-8F0B-FE764D8BF77C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4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SPINNET</a:t>
            </a:r>
            <a:br>
              <a:rPr lang="cs-CZ" sz="36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SPolupráce, INovace, NETworking </a:t>
            </a:r>
            <a:b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vědeckotechnických parků a vysokých škol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0137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latin typeface="Century Gothic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857224" y="2643182"/>
            <a:ext cx="7786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dirty="0" smtClean="0"/>
              <a:t>Jak?</a:t>
            </a:r>
            <a:endParaRPr lang="en-US" sz="8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iStock_000016970877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643050"/>
            <a:ext cx="6072198" cy="4044556"/>
          </a:xfrm>
          <a:prstGeom prst="rect">
            <a:avLst/>
          </a:prstGeom>
        </p:spPr>
      </p:pic>
      <p:sp>
        <p:nvSpPr>
          <p:cNvPr id="14" name="Vývojový diagram: údaje 13"/>
          <p:cNvSpPr/>
          <p:nvPr/>
        </p:nvSpPr>
        <p:spPr>
          <a:xfrm>
            <a:off x="928662" y="1643050"/>
            <a:ext cx="4572032" cy="3857652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6" descr="logolink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EBC8A80-D53C-4AB2-8F0B-FE764D8BF77C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5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SPINNET</a:t>
            </a:r>
            <a:br>
              <a:rPr lang="cs-CZ" sz="36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SPolupráce, INovace, NETworking </a:t>
            </a:r>
            <a:b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vědeckotechnických parků a vysokých škol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714348" y="1571612"/>
            <a:ext cx="80137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latin typeface="Century Gothic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714348" y="2571744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online</a:t>
            </a:r>
          </a:p>
          <a:p>
            <a:pPr>
              <a:buFont typeface="Arial" pitchFamily="34" charset="0"/>
              <a:buChar char="•"/>
            </a:pP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zdarma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logolink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EBC8A80-D53C-4AB2-8F0B-FE764D8BF77C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6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SPINNET</a:t>
            </a:r>
            <a:br>
              <a:rPr lang="cs-CZ" sz="36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SPolupráce, INovace, NETworking </a:t>
            </a:r>
            <a:b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vědeckotechnických parků a vysokých škol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0137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latin typeface="Century Gothic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643570" y="2214554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err="1" smtClean="0"/>
              <a:t>konzulace</a:t>
            </a:r>
            <a:endParaRPr lang="cs-CZ" sz="2800" dirty="0" smtClean="0"/>
          </a:p>
          <a:p>
            <a:pPr>
              <a:buFont typeface="Arial" pitchFamily="34" charset="0"/>
              <a:buChar char="•"/>
            </a:pP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drobné korekce</a:t>
            </a:r>
            <a:endParaRPr lang="en-US" sz="2800" dirty="0"/>
          </a:p>
        </p:txBody>
      </p:sp>
      <p:pic>
        <p:nvPicPr>
          <p:cNvPr id="12" name="Obrázek 11" descr="2-people-talking-ph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2214554"/>
            <a:ext cx="5001702" cy="33261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logolink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EBC8A80-D53C-4AB2-8F0B-FE764D8BF77C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7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SPINNET</a:t>
            </a:r>
            <a:br>
              <a:rPr lang="cs-CZ" sz="36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SPolupráce, INovace, NETworking </a:t>
            </a:r>
            <a:b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vědeckotechnických parků a vysokých škol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0137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latin typeface="Century Gothic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785786" y="2643182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Výsledná studie</a:t>
            </a:r>
            <a:endParaRPr lang="en-US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1.Pudor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7905826" cy="4743496"/>
          </a:xfrm>
          <a:prstGeom prst="rect">
            <a:avLst/>
          </a:prstGeom>
        </p:spPr>
      </p:pic>
      <p:pic>
        <p:nvPicPr>
          <p:cNvPr id="3074" name="Picture 6" descr="logolink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EBC8A80-D53C-4AB2-8F0B-FE764D8BF77C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8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SPINNET</a:t>
            </a:r>
            <a:b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SPolupráce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INovace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NETworking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vědeckotechnických parků a vysokých škol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42910" y="1571612"/>
            <a:ext cx="80137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latin typeface="Century Gothic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2.Pudor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8072494" cy="4843496"/>
          </a:xfrm>
          <a:prstGeom prst="rect">
            <a:avLst/>
          </a:prstGeom>
        </p:spPr>
      </p:pic>
      <p:pic>
        <p:nvPicPr>
          <p:cNvPr id="3074" name="Picture 6" descr="logolink_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938838"/>
            <a:ext cx="4067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32363" y="5868988"/>
            <a:ext cx="3167062" cy="719137"/>
          </a:xfrm>
          <a:prstGeom prst="rect">
            <a:avLst/>
          </a:prstGeom>
          <a:solidFill>
            <a:srgbClr val="32892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8027988" y="5868988"/>
            <a:ext cx="719137" cy="719137"/>
          </a:xfrm>
          <a:prstGeom prst="rect">
            <a:avLst/>
          </a:prstGeom>
          <a:solidFill>
            <a:srgbClr val="E95D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0EBC8A80-D53C-4AB2-8F0B-FE764D8BF77C}" type="slidenum">
              <a:rPr lang="en-US" sz="1200" b="1">
                <a:solidFill>
                  <a:schemeClr val="bg1"/>
                </a:solidFill>
                <a:latin typeface="Century Gothic" pitchFamily="34" charset="0"/>
              </a:rPr>
              <a:pPr algn="ctr"/>
              <a:t>9</a:t>
            </a:fld>
            <a:endParaRPr lang="en-US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414338"/>
            <a:ext cx="7991475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SPINNET</a:t>
            </a:r>
            <a:br>
              <a:rPr lang="cs-CZ" sz="36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SPolupráce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INovace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NETworking</a:t>
            </a: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solidFill>
                  <a:srgbClr val="E95D0F"/>
                </a:solidFill>
                <a:latin typeface="Times New Roman" pitchFamily="18" charset="0"/>
                <a:cs typeface="Times New Roman" pitchFamily="18" charset="0"/>
              </a:rPr>
              <a:t>vědeckotechnických parků a vysokých škol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42910" y="1643050"/>
            <a:ext cx="80137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latin typeface="Century Gothic" pitchFamily="34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14313"/>
            <a:ext cx="795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388" y="5500688"/>
            <a:ext cx="43529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119</Words>
  <Application>Microsoft Office PowerPoint</Application>
  <PresentationFormat>Předvádění na obrazovce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Výchozí návrh</vt:lpstr>
      <vt:lpstr>Společnost vědeckotechnických parků ČR</vt:lpstr>
      <vt:lpstr>SPINNET SPolupráce, INovace, NETworking  vědeckotechnických parků a vysokých škol</vt:lpstr>
      <vt:lpstr>SPINNET SPolupráce, INovace, NETworking  vědeckotechnických parků a vysokých škol</vt:lpstr>
      <vt:lpstr>SPINNET SPolupráce, INovace, NETworking  vědeckotechnických parků a vysokých škol</vt:lpstr>
      <vt:lpstr>SPINNET SPolupráce, INovace, NETworking  vědeckotechnických parků a vysokých škol</vt:lpstr>
      <vt:lpstr>SPINNET SPolupráce, INovace, NETworking  vědeckotechnických parků a vysokých škol</vt:lpstr>
      <vt:lpstr>SPINNET SPolupráce, INovace, NETworking  vědeckotechnických parků a vysokých škol</vt:lpstr>
      <vt:lpstr>SPINNET SPolupráce, INovace, NETworking  vědeckotechnických parků a vysokých škol</vt:lpstr>
      <vt:lpstr>SPINNET SPolupráce, INovace, NETworking  vědeckotechnických parků a vysokých škol</vt:lpstr>
      <vt:lpstr>SPINNET SPolupráce, INovace, NETworking  vědeckotechnických parků a vysokých škol</vt:lpstr>
      <vt:lpstr>SPINNET SPolupráce, INovace, NETworking  vědeckotechnických parků a vysokých škol</vt:lpstr>
      <vt:lpstr>SPINNET SPolupráce, INovace, NETworking  vědeckotechnických parků a vysokých škol</vt:lpstr>
      <vt:lpstr>SPINNET SPolupráce, INovace, NETworking  vědeckotechnických parků a vysokých škol</vt:lpstr>
      <vt:lpstr>SPINNET SPolupráce, INovace, NETworking  vědeckotechnických parků a vysokých škol</vt:lpstr>
      <vt:lpstr>SPINNET SPolupráce, INovace, NETworking  vědeckotechnických parků a vysokých škol</vt:lpstr>
      <vt:lpstr>SPINNET SPolupráce, INovace, NETworking  vědeckotechnických parků a vysokých škol</vt:lpstr>
      <vt:lpstr>SPINNET SPolupráce, INovace, NETworking  vědeckotechnických parků a vysokých škol</vt:lpstr>
      <vt:lpstr>Děkuji Vám za pozornost</vt:lpstr>
    </vt:vector>
  </TitlesOfParts>
  <Company>Volke Mlada Boleslav spol. s.r.o.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rsc</dc:creator>
  <cp:lastModifiedBy>RobinV</cp:lastModifiedBy>
  <cp:revision>67</cp:revision>
  <dcterms:created xsi:type="dcterms:W3CDTF">2011-11-15T08:29:46Z</dcterms:created>
  <dcterms:modified xsi:type="dcterms:W3CDTF">2012-12-03T09:27:45Z</dcterms:modified>
</cp:coreProperties>
</file>