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3"/>
  </p:notesMasterIdLst>
  <p:handoutMasterIdLst>
    <p:handoutMasterId r:id="rId24"/>
  </p:handoutMasterIdLst>
  <p:sldIdLst>
    <p:sldId id="543" r:id="rId5"/>
    <p:sldId id="619" r:id="rId6"/>
    <p:sldId id="655" r:id="rId7"/>
    <p:sldId id="635" r:id="rId8"/>
    <p:sldId id="573" r:id="rId9"/>
    <p:sldId id="584" r:id="rId10"/>
    <p:sldId id="577" r:id="rId11"/>
    <p:sldId id="624" r:id="rId12"/>
    <p:sldId id="656" r:id="rId13"/>
    <p:sldId id="632" r:id="rId14"/>
    <p:sldId id="633" r:id="rId15"/>
    <p:sldId id="634" r:id="rId16"/>
    <p:sldId id="653" r:id="rId17"/>
    <p:sldId id="637" r:id="rId18"/>
    <p:sldId id="638" r:id="rId19"/>
    <p:sldId id="639" r:id="rId20"/>
    <p:sldId id="654" r:id="rId21"/>
    <p:sldId id="652" r:id="rId22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orient="horz" pos="130">
          <p15:clr>
            <a:srgbClr val="A4A3A4"/>
          </p15:clr>
        </p15:guide>
        <p15:guide id="3" orient="horz" pos="2896">
          <p15:clr>
            <a:srgbClr val="A4A3A4"/>
          </p15:clr>
        </p15:guide>
        <p15:guide id="4" pos="2880">
          <p15:clr>
            <a:srgbClr val="A4A3A4"/>
          </p15:clr>
        </p15:guide>
        <p15:guide id="5" pos="289">
          <p15:clr>
            <a:srgbClr val="A4A3A4"/>
          </p15:clr>
        </p15:guide>
        <p15:guide id="6" pos="54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michrastova Kristina" initials="SK" lastIdx="1" clrIdx="0"/>
  <p:cmAuthor id="1" name="Uhlir Tomas" initials="UT" lastIdx="3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D80"/>
    <a:srgbClr val="EB5D40"/>
    <a:srgbClr val="7C7C7C"/>
    <a:srgbClr val="812B29"/>
    <a:srgbClr val="E0BBA0"/>
    <a:srgbClr val="C0175D"/>
    <a:srgbClr val="794795"/>
    <a:srgbClr val="FFEE00"/>
    <a:srgbClr val="F5B5D2"/>
    <a:srgbClr val="0007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21" autoAdjust="0"/>
    <p:restoredTop sz="93983" autoAdjust="0"/>
  </p:normalViewPr>
  <p:slideViewPr>
    <p:cSldViewPr snapToObjects="1">
      <p:cViewPr varScale="1">
        <p:scale>
          <a:sx n="84" d="100"/>
          <a:sy n="84" d="100"/>
        </p:scale>
        <p:origin x="-660" y="-84"/>
      </p:cViewPr>
      <p:guideLst>
        <p:guide orient="horz" pos="1620"/>
        <p:guide orient="horz" pos="130"/>
        <p:guide orient="horz" pos="2896"/>
        <p:guide pos="2880"/>
        <p:guide pos="289"/>
        <p:guide pos="54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5" d="100"/>
          <a:sy n="95" d="100"/>
        </p:scale>
        <p:origin x="-3630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almacg.com\CZPRA1\Common\7%20-%20ODPO&#268;ET%20NA%20VAV\Z&#225;loha\3%20-%20STATISTIKY\1%20-%20Statistiky%20VaV\FY%202016\Statistika_VaV_FY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macg.com\CZPRA1\Common\7%20-%20ODPO&#268;ET%20NA%20VAV\Z&#225;loha\3%20-%20STATISTIKY\1%20-%20Statistiky%20VaV\FY%202016\Statistika_VaV_FY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macg.com\CZPRA1\Common\7%20-%20ODPO&#268;ET%20NA%20VAV\Z&#225;loha\3%20-%20STATISTIKY\1%20-%20Statistiky%20VaV\FY%202016\Statistika_VaV_FY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macg.com\CZPRA1\Common\7%20-%20ODPO&#268;ET%20NA%20VAV\Z&#225;loha\3%20-%20STATISTIKY\1%20-%20Statistiky%20VaV\FY%202016\Statistika_VaV_FY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macg.com\CZPRA1\Common\7%20-%20ODPO&#268;ET%20NA%20VAV\Z&#225;loha\3%20-%20STATISTIKY\1%20-%20Statistiky%20VaV\FY%202016\Statistika_VaV_FY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0.12347973780764315"/>
          <c:y val="2.1020759222363745E-2"/>
          <c:w val="0.81712794575548353"/>
          <c:h val="0.72112459900845738"/>
        </c:manualLayout>
      </c:layout>
      <c:barChart>
        <c:barDir val="col"/>
        <c:grouping val="clustered"/>
        <c:ser>
          <c:idx val="0"/>
          <c:order val="0"/>
          <c:tx>
            <c:strRef>
              <c:f>Vývoj_VaV_doFY2016!$A$4</c:f>
              <c:strCache>
                <c:ptCount val="1"/>
                <c:pt idx="0">
                  <c:v>Počet podniků</c:v>
                </c:pt>
              </c:strCache>
            </c:strRef>
          </c:tx>
          <c:spPr>
            <a:solidFill>
              <a:srgbClr val="7C7C7C"/>
            </a:solidFill>
            <a:ln>
              <a:solidFill>
                <a:srgbClr val="C2590A"/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fld id="{15AC6B24-2AFD-4EAF-9296-A0E5357DC381}" type="VALUE">
                      <a:rPr lang="en-US" sz="900"/>
                      <a:pPr/>
                      <a:t>[HODNOTA]</a:t>
                    </a:fld>
                    <a:endParaRPr lang="cs-CZ"/>
                  </a:p>
                </c:rich>
              </c:tx>
              <c:dLblPos val="inBase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 baseline="0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pPr>
                <a:endParaRPr lang="cs-CZ"/>
              </a:p>
            </c:txPr>
            <c:dLblPos val="inBase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Vývoj_VaV_doFY2016!$B$3:$M$3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 formatCode="####&quot; &quot;">
                  <c:v>2007</c:v>
                </c:pt>
                <c:pt idx="3" formatCode="####&quot; &quot;">
                  <c:v>2008</c:v>
                </c:pt>
                <c:pt idx="4" formatCode="####&quot; &quot;">
                  <c:v>2009</c:v>
                </c:pt>
                <c:pt idx="5" formatCode="####&quot; &quot;">
                  <c:v>2010</c:v>
                </c:pt>
                <c:pt idx="6" formatCode="####&quot; &quot;">
                  <c:v>2011</c:v>
                </c:pt>
                <c:pt idx="7" formatCode="####&quot; &quot;">
                  <c:v>2012</c:v>
                </c:pt>
                <c:pt idx="8" formatCode="####&quot; &quot;">
                  <c:v>2013</c:v>
                </c:pt>
                <c:pt idx="9" formatCode="####&quot; &quot;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Vývoj_VaV_doFY2016!$B$4:$M$4</c:f>
              <c:numCache>
                <c:formatCode>#,##0</c:formatCode>
                <c:ptCount val="12"/>
                <c:pt idx="0">
                  <c:v>452</c:v>
                </c:pt>
                <c:pt idx="1">
                  <c:v>553</c:v>
                </c:pt>
                <c:pt idx="2" formatCode="#\ ##0&quot; &quot;">
                  <c:v>572</c:v>
                </c:pt>
                <c:pt idx="3" formatCode="#\ ##0&quot; &quot;">
                  <c:v>598</c:v>
                </c:pt>
                <c:pt idx="4" formatCode="#\ ##0&quot; &quot;">
                  <c:v>634</c:v>
                </c:pt>
                <c:pt idx="5" formatCode="#\ ##0&quot; &quot;">
                  <c:v>718</c:v>
                </c:pt>
                <c:pt idx="6" formatCode="#\ ##0&quot; &quot;">
                  <c:v>863</c:v>
                </c:pt>
                <c:pt idx="7" formatCode="#\ ##0&quot; &quot;">
                  <c:v>1025</c:v>
                </c:pt>
                <c:pt idx="8" formatCode="#\ ##0&quot; &quot;">
                  <c:v>1124</c:v>
                </c:pt>
                <c:pt idx="9" formatCode="#\ ##0&quot; &quot;">
                  <c:v>1268</c:v>
                </c:pt>
                <c:pt idx="10" formatCode="#\ ##0&quot; &quot;">
                  <c:v>1311</c:v>
                </c:pt>
                <c:pt idx="11" formatCode="#\ ##0&quot; &quot;">
                  <c:v>1254</c:v>
                </c:pt>
              </c:numCache>
            </c:numRef>
          </c:val>
        </c:ser>
        <c:dLbls/>
        <c:gapWidth val="100"/>
        <c:axId val="57998336"/>
        <c:axId val="58868480"/>
      </c:barChart>
      <c:lineChart>
        <c:grouping val="standard"/>
        <c:ser>
          <c:idx val="1"/>
          <c:order val="1"/>
          <c:tx>
            <c:strRef>
              <c:f>Vývoj_VaV_doFY2016!$A$8</c:f>
              <c:strCache>
                <c:ptCount val="1"/>
                <c:pt idx="0">
                  <c:v>Velikost nákladů</c:v>
                </c:pt>
              </c:strCache>
            </c:strRef>
          </c:tx>
          <c:spPr>
            <a:ln>
              <a:solidFill>
                <a:srgbClr val="EB5D40"/>
              </a:solidFill>
            </a:ln>
            <a:effectLst/>
          </c:spPr>
          <c:marker>
            <c:symbol val="circle"/>
            <c:size val="12"/>
            <c:spPr>
              <a:solidFill>
                <a:srgbClr val="EB5D40"/>
              </a:solidFill>
              <a:ln cmpd="sng">
                <a:solidFill>
                  <a:schemeClr val="tx2"/>
                </a:solidFill>
              </a:ln>
              <a:effectLst/>
            </c:spPr>
          </c:marker>
          <c:dPt>
            <c:idx val="4"/>
            <c:marker>
              <c:spPr>
                <a:solidFill>
                  <a:srgbClr val="EB5D40"/>
                </a:solidFill>
                <a:ln cmpd="sng">
                  <a:solidFill>
                    <a:srgbClr val="009FE3"/>
                  </a:solidFill>
                </a:ln>
                <a:effectLst/>
              </c:spPr>
            </c:marker>
          </c:dPt>
          <c:cat>
            <c:numRef>
              <c:f>Vývoj_VaV_doFY2016!$D$3:$M$3</c:f>
              <c:numCache>
                <c:formatCode>####" "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 formatCode="General">
                  <c:v>2015</c:v>
                </c:pt>
                <c:pt idx="9" formatCode="General">
                  <c:v>2016</c:v>
                </c:pt>
              </c:numCache>
            </c:numRef>
          </c:cat>
          <c:val>
            <c:numRef>
              <c:f>Vývoj_VaV_doFY2016!$B$8:$M$8</c:f>
              <c:numCache>
                <c:formatCode>#,##0</c:formatCode>
                <c:ptCount val="12"/>
                <c:pt idx="0">
                  <c:v>3310</c:v>
                </c:pt>
                <c:pt idx="1">
                  <c:v>4048</c:v>
                </c:pt>
                <c:pt idx="2" formatCode="#\ ##0&quot; &quot;">
                  <c:v>5038.2470510000003</c:v>
                </c:pt>
                <c:pt idx="3" formatCode="#\ ##0&quot; &quot;">
                  <c:v>4867.0980969999991</c:v>
                </c:pt>
                <c:pt idx="4" formatCode="#\ ##0&quot; &quot;">
                  <c:v>5261.1598129999975</c:v>
                </c:pt>
                <c:pt idx="5" formatCode="#\ ##0&quot; &quot;">
                  <c:v>6937.1163189999979</c:v>
                </c:pt>
                <c:pt idx="6" formatCode="#\ ##0&quot; &quot;">
                  <c:v>9706.9325769999996</c:v>
                </c:pt>
                <c:pt idx="7" formatCode="#\ ##0&quot; &quot;">
                  <c:v>10451.918091999994</c:v>
                </c:pt>
                <c:pt idx="8" formatCode="#\ ##0&quot; &quot;">
                  <c:v>12110.821126999994</c:v>
                </c:pt>
                <c:pt idx="9" formatCode="#\ ##0&quot; &quot;">
                  <c:v>11934.183744999997</c:v>
                </c:pt>
                <c:pt idx="10" formatCode="#\ ##0&quot; &quot;">
                  <c:v>13316.617022000008</c:v>
                </c:pt>
                <c:pt idx="11" formatCode="#\ ##0&quot; &quot;">
                  <c:v>12578.699894999996</c:v>
                </c:pt>
              </c:numCache>
            </c:numRef>
          </c:val>
        </c:ser>
        <c:dLbls/>
        <c:marker val="1"/>
        <c:axId val="58871808"/>
        <c:axId val="58870016"/>
      </c:lineChart>
      <c:catAx>
        <c:axId val="579983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58868480"/>
        <c:crosses val="autoZero"/>
        <c:auto val="1"/>
        <c:lblAlgn val="ctr"/>
        <c:lblOffset val="100"/>
      </c:catAx>
      <c:valAx>
        <c:axId val="58868480"/>
        <c:scaling>
          <c:orientation val="minMax"/>
          <c:max val="1350"/>
          <c:min val="300"/>
        </c:scaling>
        <c:axPos val="l"/>
        <c:majorGridlines>
          <c:spPr>
            <a:ln w="19050">
              <a:prstDash val="sysDot"/>
            </a:ln>
          </c:spPr>
        </c:majorGridlines>
        <c:numFmt formatCode="#,##0" sourceLinked="1"/>
        <c:tickLblPos val="nextTo"/>
        <c:txPr>
          <a:bodyPr/>
          <a:lstStyle/>
          <a:p>
            <a:pPr>
              <a:defRPr b="1" baseline="0">
                <a:latin typeface="Century Gothic" panose="020B0502020202020204" pitchFamily="34" charset="0"/>
              </a:defRPr>
            </a:pPr>
            <a:endParaRPr lang="cs-CZ"/>
          </a:p>
        </c:txPr>
        <c:crossAx val="57998336"/>
        <c:crosses val="autoZero"/>
        <c:crossBetween val="between"/>
        <c:majorUnit val="100"/>
      </c:valAx>
      <c:valAx>
        <c:axId val="58870016"/>
        <c:scaling>
          <c:orientation val="minMax"/>
          <c:max val="13500"/>
          <c:min val="1500"/>
        </c:scaling>
        <c:axPos val="r"/>
        <c:numFmt formatCode="#,##0" sourceLinked="1"/>
        <c:tickLblPos val="nextTo"/>
        <c:txPr>
          <a:bodyPr/>
          <a:lstStyle/>
          <a:p>
            <a:pPr>
              <a:defRPr b="1" baseline="0">
                <a:latin typeface="Century Gothic" panose="020B0502020202020204" pitchFamily="34" charset="0"/>
              </a:defRPr>
            </a:pPr>
            <a:endParaRPr lang="cs-CZ"/>
          </a:p>
        </c:txPr>
        <c:crossAx val="58871808"/>
        <c:crosses val="max"/>
        <c:crossBetween val="between"/>
      </c:valAx>
      <c:catAx>
        <c:axId val="58871808"/>
        <c:scaling>
          <c:orientation val="minMax"/>
        </c:scaling>
        <c:delete val="1"/>
        <c:axPos val="b"/>
        <c:numFmt formatCode="####&quot; &quot;" sourceLinked="1"/>
        <c:tickLblPos val="nextTo"/>
        <c:crossAx val="58870016"/>
        <c:crosses val="autoZero"/>
        <c:auto val="1"/>
        <c:lblAlgn val="ctr"/>
        <c:lblOffset val="100"/>
      </c:catAx>
    </c:plotArea>
    <c:legend>
      <c:legendPos val="b"/>
      <c:legendEntry>
        <c:idx val="0"/>
        <c:txPr>
          <a:bodyPr/>
          <a:lstStyle/>
          <a:p>
            <a:pPr>
              <a:defRPr b="1" baseline="0">
                <a:latin typeface="Century Gothic" panose="020B0502020202020204" pitchFamily="34" charset="0"/>
              </a:defRPr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b="1" baseline="0">
                <a:latin typeface="Century Gothic" panose="020B0502020202020204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23001745200698087"/>
          <c:y val="0.84680681602216845"/>
          <c:w val="0.45200698080279239"/>
          <c:h val="7.9481686819373606E-2"/>
        </c:manualLayout>
      </c:layout>
      <c:txPr>
        <a:bodyPr/>
        <a:lstStyle/>
        <a:p>
          <a:pPr>
            <a:defRPr baseline="0">
              <a:latin typeface="Century Gothic" panose="020B0502020202020204" pitchFamily="34" charset="0"/>
            </a:defRPr>
          </a:pPr>
          <a:endParaRPr lang="cs-CZ"/>
        </a:p>
      </c:txPr>
    </c:legend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/>
      <c:barChart>
        <c:barDir val="bar"/>
        <c:grouping val="clustered"/>
        <c:ser>
          <c:idx val="0"/>
          <c:order val="0"/>
          <c:dPt>
            <c:idx val="0"/>
            <c:spPr>
              <a:solidFill>
                <a:srgbClr val="51B9A4"/>
              </a:solidFill>
            </c:spPr>
          </c:dPt>
          <c:dPt>
            <c:idx val="1"/>
            <c:spPr>
              <a:solidFill>
                <a:srgbClr val="009FE3"/>
              </a:solidFill>
            </c:spPr>
          </c:dPt>
          <c:dPt>
            <c:idx val="2"/>
            <c:spPr>
              <a:solidFill>
                <a:srgbClr val="68378D"/>
              </a:solidFill>
            </c:spPr>
          </c:dPt>
          <c:dPt>
            <c:idx val="3"/>
            <c:spPr>
              <a:solidFill>
                <a:srgbClr val="EB5D4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pPr>
                <a:endParaRPr lang="cs-CZ"/>
              </a:p>
            </c:txPr>
            <c:dLblPos val="inBase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'VaV_velikost firem_FY2016'!$A$16:$A$19</c:f>
              <c:strCache>
                <c:ptCount val="4"/>
                <c:pt idx="0">
                  <c:v>mikro podniky (0-9 zam. osob)</c:v>
                </c:pt>
                <c:pt idx="1">
                  <c:v>malé podniky (10-49 zam. osob)</c:v>
                </c:pt>
                <c:pt idx="2">
                  <c:v>střední podniky (50-249 zam. osob)</c:v>
                </c:pt>
                <c:pt idx="3">
                  <c:v>velké podniky (250 a více zam. osob)</c:v>
                </c:pt>
              </c:strCache>
            </c:strRef>
          </c:cat>
          <c:val>
            <c:numRef>
              <c:f>'VaV_velikost firem_FY2016'!$K$16:$K$19</c:f>
              <c:numCache>
                <c:formatCode>#\ ##0" "</c:formatCode>
                <c:ptCount val="4"/>
                <c:pt idx="0">
                  <c:v>145</c:v>
                </c:pt>
                <c:pt idx="1">
                  <c:v>342</c:v>
                </c:pt>
                <c:pt idx="2">
                  <c:v>460</c:v>
                </c:pt>
                <c:pt idx="3">
                  <c:v>301</c:v>
                </c:pt>
              </c:numCache>
            </c:numRef>
          </c:val>
        </c:ser>
        <c:dLbls/>
        <c:gapWidth val="100"/>
        <c:axId val="58900864"/>
        <c:axId val="59185792"/>
      </c:barChart>
      <c:valAx>
        <c:axId val="59185792"/>
        <c:scaling>
          <c:orientation val="minMax"/>
        </c:scaling>
        <c:axPos val="b"/>
        <c:majorGridlines>
          <c:spPr>
            <a:ln>
              <a:solidFill>
                <a:srgbClr val="009FE3"/>
              </a:solidFill>
            </a:ln>
          </c:spPr>
        </c:majorGridlines>
        <c:numFmt formatCode="#\ ##0&quot; &quot;" sourceLinked="1"/>
        <c:tickLblPos val="nextTo"/>
        <c:spPr>
          <a:ln>
            <a:solidFill>
              <a:srgbClr val="009FE3"/>
            </a:solidFill>
          </a:ln>
        </c:spPr>
        <c:crossAx val="58900864"/>
        <c:crosses val="autoZero"/>
        <c:crossBetween val="between"/>
        <c:majorUnit val="100"/>
      </c:valAx>
      <c:catAx>
        <c:axId val="58900864"/>
        <c:scaling>
          <c:orientation val="minMax"/>
        </c:scaling>
        <c:axPos val="l"/>
        <c:numFmt formatCode="General" sourceLinked="0"/>
        <c:tickLblPos val="nextTo"/>
        <c:spPr>
          <a:ln>
            <a:solidFill>
              <a:srgbClr val="009FE3"/>
            </a:solidFill>
          </a:ln>
        </c:spPr>
        <c:txPr>
          <a:bodyPr/>
          <a:lstStyle/>
          <a:p>
            <a:pPr>
              <a:defRPr b="1">
                <a:latin typeface="Century Gothic" panose="020B0502020202020204" pitchFamily="34" charset="0"/>
              </a:defRPr>
            </a:pPr>
            <a:endParaRPr lang="cs-CZ"/>
          </a:p>
        </c:txPr>
        <c:crossAx val="59185792"/>
        <c:crosses val="autoZero"/>
        <c:auto val="1"/>
        <c:lblAlgn val="ctr"/>
        <c:lblOffset val="100"/>
      </c:cat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0.22633857601772919"/>
          <c:y val="5.2165055163518957E-2"/>
          <c:w val="0.7231422921501649"/>
          <c:h val="0.8281719676867918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EB5D40"/>
            </a:solidFill>
            <a:ln>
              <a:solidFill>
                <a:srgbClr val="EB5D40"/>
              </a:solidFill>
            </a:ln>
          </c:spPr>
          <c:dPt>
            <c:idx val="0"/>
            <c:spPr>
              <a:solidFill>
                <a:srgbClr val="EB5D40">
                  <a:alpha val="35000"/>
                </a:srgbClr>
              </a:solidFill>
              <a:ln>
                <a:solidFill>
                  <a:srgbClr val="EB5D40"/>
                </a:solidFill>
              </a:ln>
            </c:spPr>
          </c:dPt>
          <c:dPt>
            <c:idx val="1"/>
            <c:spPr>
              <a:solidFill>
                <a:srgbClr val="EB5D40">
                  <a:alpha val="40000"/>
                </a:srgbClr>
              </a:solidFill>
              <a:ln>
                <a:solidFill>
                  <a:srgbClr val="EB5D40"/>
                </a:solidFill>
              </a:ln>
            </c:spPr>
          </c:dPt>
          <c:dPt>
            <c:idx val="2"/>
            <c:spPr>
              <a:solidFill>
                <a:srgbClr val="EB5D40">
                  <a:alpha val="45000"/>
                </a:srgbClr>
              </a:solidFill>
              <a:ln>
                <a:solidFill>
                  <a:srgbClr val="EB5D40"/>
                </a:solidFill>
              </a:ln>
            </c:spPr>
          </c:dPt>
          <c:dPt>
            <c:idx val="3"/>
            <c:spPr>
              <a:solidFill>
                <a:srgbClr val="EB5D40">
                  <a:alpha val="50000"/>
                </a:srgbClr>
              </a:solidFill>
              <a:ln>
                <a:solidFill>
                  <a:srgbClr val="EB5D40"/>
                </a:solidFill>
              </a:ln>
            </c:spPr>
          </c:dPt>
          <c:dPt>
            <c:idx val="4"/>
            <c:spPr>
              <a:solidFill>
                <a:srgbClr val="EB5D40">
                  <a:alpha val="55000"/>
                </a:srgbClr>
              </a:solidFill>
              <a:ln>
                <a:solidFill>
                  <a:srgbClr val="EB5D40"/>
                </a:solidFill>
              </a:ln>
            </c:spPr>
          </c:dPt>
          <c:dPt>
            <c:idx val="5"/>
            <c:spPr>
              <a:solidFill>
                <a:srgbClr val="EB5D40">
                  <a:alpha val="60000"/>
                </a:srgbClr>
              </a:solidFill>
              <a:ln>
                <a:solidFill>
                  <a:srgbClr val="EB5D40"/>
                </a:solidFill>
              </a:ln>
            </c:spPr>
          </c:dPt>
          <c:dPt>
            <c:idx val="6"/>
            <c:spPr>
              <a:solidFill>
                <a:srgbClr val="EB5D40">
                  <a:alpha val="65000"/>
                </a:srgbClr>
              </a:solidFill>
              <a:ln>
                <a:solidFill>
                  <a:srgbClr val="EB5D40"/>
                </a:solidFill>
              </a:ln>
            </c:spPr>
          </c:dPt>
          <c:dPt>
            <c:idx val="7"/>
            <c:spPr>
              <a:solidFill>
                <a:srgbClr val="EB5D40">
                  <a:alpha val="70000"/>
                </a:srgbClr>
              </a:solidFill>
              <a:ln>
                <a:solidFill>
                  <a:srgbClr val="EB5D40"/>
                </a:solidFill>
              </a:ln>
            </c:spPr>
          </c:dPt>
          <c:dPt>
            <c:idx val="8"/>
            <c:spPr>
              <a:solidFill>
                <a:srgbClr val="EB5D40">
                  <a:alpha val="75000"/>
                </a:srgbClr>
              </a:solidFill>
              <a:ln>
                <a:solidFill>
                  <a:srgbClr val="EB5D40"/>
                </a:solidFill>
              </a:ln>
            </c:spPr>
          </c:dPt>
          <c:dPt>
            <c:idx val="9"/>
            <c:spPr>
              <a:solidFill>
                <a:srgbClr val="EB5D40">
                  <a:alpha val="80000"/>
                </a:srgbClr>
              </a:solidFill>
              <a:ln>
                <a:solidFill>
                  <a:srgbClr val="EB5D40"/>
                </a:solidFill>
              </a:ln>
            </c:spPr>
          </c:dPt>
          <c:dPt>
            <c:idx val="10"/>
            <c:spPr>
              <a:solidFill>
                <a:srgbClr val="EB5D40">
                  <a:alpha val="85000"/>
                </a:srgbClr>
              </a:solidFill>
              <a:ln>
                <a:solidFill>
                  <a:srgbClr val="EB5D40"/>
                </a:solidFill>
              </a:ln>
            </c:spPr>
          </c:dPt>
          <c:dPt>
            <c:idx val="11"/>
            <c:spPr>
              <a:solidFill>
                <a:srgbClr val="EB5D40">
                  <a:alpha val="90000"/>
                </a:srgbClr>
              </a:solidFill>
              <a:ln>
                <a:solidFill>
                  <a:srgbClr val="EB5D40"/>
                </a:solidFill>
              </a:ln>
            </c:spPr>
          </c:dPt>
          <c:dPt>
            <c:idx val="12"/>
            <c:spPr>
              <a:solidFill>
                <a:srgbClr val="EB5D40">
                  <a:alpha val="95000"/>
                </a:srgbClr>
              </a:solidFill>
              <a:ln>
                <a:solidFill>
                  <a:srgbClr val="EB5D40"/>
                </a:solidFill>
              </a:ln>
            </c:spPr>
          </c:dPt>
          <c:dLbls>
            <c:dLbl>
              <c:idx val="4"/>
              <c:layout>
                <c:manualLayout>
                  <c:x val="-3.7829762558749938E-2"/>
                  <c:y val="-1.286534845442021E-16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pPr>
                <a:endParaRPr lang="cs-CZ"/>
              </a:p>
            </c:txPr>
            <c:dLblPos val="inBase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'VaV_velikost firem_FY2016'!$A$62:$A$75</c:f>
              <c:strCache>
                <c:ptCount val="14"/>
                <c:pt idx="0">
                  <c:v>Praha</c:v>
                </c:pt>
                <c:pt idx="1">
                  <c:v>Středočeský</c:v>
                </c:pt>
                <c:pt idx="2">
                  <c:v>Jihočeský</c:v>
                </c:pt>
                <c:pt idx="3">
                  <c:v>Plzeňský</c:v>
                </c:pt>
                <c:pt idx="4">
                  <c:v>Karlovarský</c:v>
                </c:pt>
                <c:pt idx="5">
                  <c:v>Ústecký</c:v>
                </c:pt>
                <c:pt idx="6">
                  <c:v>Liberecký</c:v>
                </c:pt>
                <c:pt idx="7">
                  <c:v>Královéhradecký</c:v>
                </c:pt>
                <c:pt idx="8">
                  <c:v>Pardubický</c:v>
                </c:pt>
                <c:pt idx="9">
                  <c:v>Vysočina</c:v>
                </c:pt>
                <c:pt idx="10">
                  <c:v>Jihomoravský</c:v>
                </c:pt>
                <c:pt idx="11">
                  <c:v>Olomoucký</c:v>
                </c:pt>
                <c:pt idx="12">
                  <c:v>Zlínský</c:v>
                </c:pt>
                <c:pt idx="13">
                  <c:v>Moravskoslezský</c:v>
                </c:pt>
              </c:strCache>
            </c:strRef>
          </c:cat>
          <c:val>
            <c:numRef>
              <c:f>'VaV_velikost firem_FY2016'!$K$62:$K$75</c:f>
              <c:numCache>
                <c:formatCode>#\ ##0" "</c:formatCode>
                <c:ptCount val="14"/>
                <c:pt idx="0">
                  <c:v>320</c:v>
                </c:pt>
                <c:pt idx="1">
                  <c:v>107</c:v>
                </c:pt>
                <c:pt idx="2">
                  <c:v>47</c:v>
                </c:pt>
                <c:pt idx="3">
                  <c:v>53</c:v>
                </c:pt>
                <c:pt idx="4">
                  <c:v>12</c:v>
                </c:pt>
                <c:pt idx="5">
                  <c:v>29</c:v>
                </c:pt>
                <c:pt idx="6">
                  <c:v>45</c:v>
                </c:pt>
                <c:pt idx="7">
                  <c:v>65</c:v>
                </c:pt>
                <c:pt idx="8">
                  <c:v>70</c:v>
                </c:pt>
                <c:pt idx="9">
                  <c:v>37</c:v>
                </c:pt>
                <c:pt idx="10">
                  <c:v>175</c:v>
                </c:pt>
                <c:pt idx="11">
                  <c:v>59</c:v>
                </c:pt>
                <c:pt idx="12">
                  <c:v>118</c:v>
                </c:pt>
                <c:pt idx="13">
                  <c:v>111</c:v>
                </c:pt>
              </c:numCache>
            </c:numRef>
          </c:val>
        </c:ser>
        <c:dLbls/>
        <c:gapWidth val="50"/>
        <c:axId val="59204352"/>
        <c:axId val="59205888"/>
      </c:barChart>
      <c:catAx>
        <c:axId val="59204352"/>
        <c:scaling>
          <c:orientation val="minMax"/>
        </c:scaling>
        <c:axPos val="l"/>
        <c:numFmt formatCode="General" sourceLinked="0"/>
        <c:tickLblPos val="nextTo"/>
        <c:spPr>
          <a:ln>
            <a:solidFill>
              <a:srgbClr val="009FE3"/>
            </a:solidFill>
          </a:ln>
        </c:spPr>
        <c:txPr>
          <a:bodyPr/>
          <a:lstStyle/>
          <a:p>
            <a:pPr>
              <a:defRPr sz="1000" b="1">
                <a:latin typeface="Century Gothic" panose="020B0502020202020204" pitchFamily="34" charset="0"/>
              </a:defRPr>
            </a:pPr>
            <a:endParaRPr lang="cs-CZ"/>
          </a:p>
        </c:txPr>
        <c:crossAx val="59205888"/>
        <c:crosses val="autoZero"/>
        <c:auto val="1"/>
        <c:lblAlgn val="ctr"/>
        <c:lblOffset val="100"/>
      </c:catAx>
      <c:valAx>
        <c:axId val="59205888"/>
        <c:scaling>
          <c:orientation val="minMax"/>
        </c:scaling>
        <c:axPos val="b"/>
        <c:majorGridlines>
          <c:spPr>
            <a:ln>
              <a:solidFill>
                <a:srgbClr val="009FE3"/>
              </a:solidFill>
            </a:ln>
          </c:spPr>
        </c:majorGridlines>
        <c:numFmt formatCode="#\ ##0&quot; &quot;" sourceLinked="1"/>
        <c:tickLblPos val="nextTo"/>
        <c:spPr>
          <a:ln>
            <a:solidFill>
              <a:srgbClr val="009FE3"/>
            </a:solidFill>
          </a:ln>
        </c:spPr>
        <c:txPr>
          <a:bodyPr/>
          <a:lstStyle/>
          <a:p>
            <a:pPr>
              <a:defRPr b="1">
                <a:latin typeface="Century Gothic" panose="020B0502020202020204" pitchFamily="34" charset="0"/>
              </a:defRPr>
            </a:pPr>
            <a:endParaRPr lang="cs-CZ"/>
          </a:p>
        </c:txPr>
        <c:crossAx val="59204352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0.41441916099773246"/>
          <c:y val="2.7681957731399244E-4"/>
          <c:w val="0.5310665532879818"/>
          <c:h val="0.91570200487981113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EB5D40"/>
            </a:solidFill>
            <a:ln w="12700" cmpd="sng">
              <a:solidFill>
                <a:srgbClr val="EB5D40"/>
              </a:solidFill>
            </a:ln>
          </c:spPr>
          <c:dPt>
            <c:idx val="0"/>
            <c:spPr>
              <a:solidFill>
                <a:srgbClr val="EB5D40">
                  <a:alpha val="25000"/>
                </a:srgbClr>
              </a:solidFill>
              <a:ln w="12700" cmpd="sng">
                <a:solidFill>
                  <a:srgbClr val="EB5D40"/>
                </a:solidFill>
              </a:ln>
            </c:spPr>
          </c:dPt>
          <c:dPt>
            <c:idx val="1"/>
            <c:spPr>
              <a:solidFill>
                <a:srgbClr val="EB5D40">
                  <a:alpha val="30000"/>
                </a:srgbClr>
              </a:solidFill>
              <a:ln w="12700" cmpd="sng">
                <a:solidFill>
                  <a:srgbClr val="EB5D40"/>
                </a:solidFill>
              </a:ln>
            </c:spPr>
          </c:dPt>
          <c:dPt>
            <c:idx val="2"/>
            <c:spPr>
              <a:solidFill>
                <a:srgbClr val="EB5D40">
                  <a:alpha val="35000"/>
                </a:srgbClr>
              </a:solidFill>
              <a:ln w="12700" cmpd="sng">
                <a:solidFill>
                  <a:srgbClr val="EB5D40"/>
                </a:solidFill>
              </a:ln>
            </c:spPr>
          </c:dPt>
          <c:dPt>
            <c:idx val="3"/>
            <c:spPr>
              <a:solidFill>
                <a:srgbClr val="EB5D40">
                  <a:alpha val="40000"/>
                </a:srgbClr>
              </a:solidFill>
              <a:ln w="12700" cmpd="sng">
                <a:solidFill>
                  <a:srgbClr val="EB5D40"/>
                </a:solidFill>
              </a:ln>
            </c:spPr>
          </c:dPt>
          <c:dPt>
            <c:idx val="4"/>
            <c:spPr>
              <a:solidFill>
                <a:srgbClr val="EB5D40">
                  <a:alpha val="45000"/>
                </a:srgbClr>
              </a:solidFill>
              <a:ln w="12700" cmpd="sng">
                <a:solidFill>
                  <a:srgbClr val="EB5D40"/>
                </a:solidFill>
              </a:ln>
            </c:spPr>
          </c:dPt>
          <c:dPt>
            <c:idx val="5"/>
            <c:spPr>
              <a:solidFill>
                <a:srgbClr val="EB5D40">
                  <a:alpha val="50000"/>
                </a:srgbClr>
              </a:solidFill>
              <a:ln w="12700" cmpd="sng">
                <a:solidFill>
                  <a:srgbClr val="EB5D40"/>
                </a:solidFill>
              </a:ln>
            </c:spPr>
          </c:dPt>
          <c:dPt>
            <c:idx val="6"/>
            <c:spPr>
              <a:solidFill>
                <a:srgbClr val="EB5D40">
                  <a:alpha val="55000"/>
                </a:srgbClr>
              </a:solidFill>
              <a:ln w="12700" cmpd="sng">
                <a:solidFill>
                  <a:srgbClr val="EB5D40"/>
                </a:solidFill>
              </a:ln>
            </c:spPr>
          </c:dPt>
          <c:dPt>
            <c:idx val="7"/>
            <c:spPr>
              <a:solidFill>
                <a:srgbClr val="EB5D40">
                  <a:alpha val="60000"/>
                </a:srgbClr>
              </a:solidFill>
              <a:ln w="12700" cmpd="sng">
                <a:solidFill>
                  <a:srgbClr val="EB5D40"/>
                </a:solidFill>
              </a:ln>
            </c:spPr>
          </c:dPt>
          <c:dPt>
            <c:idx val="8"/>
            <c:spPr>
              <a:solidFill>
                <a:srgbClr val="EB5D40">
                  <a:alpha val="70000"/>
                </a:srgbClr>
              </a:solidFill>
              <a:ln w="12700" cmpd="sng">
                <a:solidFill>
                  <a:srgbClr val="EB5D40"/>
                </a:solidFill>
              </a:ln>
            </c:spPr>
          </c:dPt>
          <c:dPt>
            <c:idx val="9"/>
            <c:spPr>
              <a:solidFill>
                <a:srgbClr val="EB5D40">
                  <a:alpha val="75000"/>
                </a:srgbClr>
              </a:solidFill>
              <a:ln w="12700" cmpd="sng">
                <a:solidFill>
                  <a:srgbClr val="EB5D40"/>
                </a:solidFill>
              </a:ln>
            </c:spPr>
          </c:dPt>
          <c:dPt>
            <c:idx val="10"/>
            <c:spPr>
              <a:solidFill>
                <a:srgbClr val="EB5D40">
                  <a:alpha val="80000"/>
                </a:srgbClr>
              </a:solidFill>
              <a:ln w="12700" cmpd="sng">
                <a:solidFill>
                  <a:srgbClr val="EB5D40"/>
                </a:solidFill>
              </a:ln>
            </c:spPr>
          </c:dPt>
          <c:dPt>
            <c:idx val="11"/>
            <c:spPr>
              <a:solidFill>
                <a:srgbClr val="EB5D40">
                  <a:alpha val="85000"/>
                </a:srgbClr>
              </a:solidFill>
              <a:ln w="12700" cmpd="sng">
                <a:solidFill>
                  <a:srgbClr val="EB5D40"/>
                </a:solidFill>
              </a:ln>
            </c:spPr>
          </c:dPt>
          <c:dPt>
            <c:idx val="12"/>
            <c:spPr>
              <a:solidFill>
                <a:srgbClr val="EB5D40">
                  <a:alpha val="90000"/>
                </a:srgbClr>
              </a:solidFill>
              <a:ln w="12700" cmpd="sng">
                <a:solidFill>
                  <a:srgbClr val="EB5D40"/>
                </a:solidFill>
              </a:ln>
            </c:spPr>
          </c:dPt>
          <c:dPt>
            <c:idx val="13"/>
            <c:spPr>
              <a:solidFill>
                <a:srgbClr val="EB5D40">
                  <a:alpha val="95000"/>
                </a:srgbClr>
              </a:solidFill>
              <a:ln w="12700" cmpd="sng">
                <a:solidFill>
                  <a:srgbClr val="EB5D40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900" b="1" baseline="0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pPr>
                <a:endParaRPr lang="cs-CZ"/>
              </a:p>
            </c:txPr>
            <c:dLblPos val="inBase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'VaV_v sektorech_FY2016'!$A$7:$A$21</c:f>
              <c:strCache>
                <c:ptCount val="15"/>
                <c:pt idx="0">
                  <c:v>Potravinářský a nápojový průmysl</c:v>
                </c:pt>
                <c:pt idx="1">
                  <c:v>Textilní, oděvní a obuvnický průmysl</c:v>
                </c:pt>
                <c:pt idx="2">
                  <c:v>Dřevozpracující a papírenský průmysl</c:v>
                </c:pt>
                <c:pt idx="3">
                  <c:v>Petrochemický a chemický průmysl</c:v>
                </c:pt>
                <c:pt idx="4">
                  <c:v>Farmaceutický průmysl</c:v>
                </c:pt>
                <c:pt idx="5">
                  <c:v>Gumárenský a plastový průmysl</c:v>
                </c:pt>
                <c:pt idx="6">
                  <c:v>Průmysl skla, keramiky, porcelánu a stavebních hmot</c:v>
                </c:pt>
                <c:pt idx="7">
                  <c:v>Metalurgický průmysl</c:v>
                </c:pt>
                <c:pt idx="8">
                  <c:v>Výroba kovových konstrukcí a kovodělných výrobků</c:v>
                </c:pt>
                <c:pt idx="9">
                  <c:v>Elektronický průmysl</c:v>
                </c:pt>
                <c:pt idx="10">
                  <c:v>Elektrotechnický průmysl</c:v>
                </c:pt>
                <c:pt idx="11">
                  <c:v>Strojírenský průmysl</c:v>
                </c:pt>
                <c:pt idx="12">
                  <c:v>Automobilový průmysl</c:v>
                </c:pt>
                <c:pt idx="13">
                  <c:v>Výroba ostatních dopravních prostředků a zařízení</c:v>
                </c:pt>
                <c:pt idx="14">
                  <c:v>Ostatní zpracovatelský průmysl</c:v>
                </c:pt>
              </c:strCache>
            </c:strRef>
          </c:cat>
          <c:val>
            <c:numRef>
              <c:f>'VaV_v sektorech_FY2016'!$D$7:$D$21</c:f>
              <c:numCache>
                <c:formatCode>#\ ##0" "</c:formatCode>
                <c:ptCount val="15"/>
                <c:pt idx="0">
                  <c:v>23</c:v>
                </c:pt>
                <c:pt idx="1">
                  <c:v>21</c:v>
                </c:pt>
                <c:pt idx="2">
                  <c:v>12</c:v>
                </c:pt>
                <c:pt idx="3">
                  <c:v>42</c:v>
                </c:pt>
                <c:pt idx="4">
                  <c:v>13</c:v>
                </c:pt>
                <c:pt idx="5">
                  <c:v>43</c:v>
                </c:pt>
                <c:pt idx="6">
                  <c:v>31</c:v>
                </c:pt>
                <c:pt idx="7">
                  <c:v>18</c:v>
                </c:pt>
                <c:pt idx="8">
                  <c:v>117</c:v>
                </c:pt>
                <c:pt idx="9">
                  <c:v>65</c:v>
                </c:pt>
                <c:pt idx="10">
                  <c:v>73</c:v>
                </c:pt>
                <c:pt idx="11">
                  <c:v>177</c:v>
                </c:pt>
                <c:pt idx="12">
                  <c:v>46</c:v>
                </c:pt>
                <c:pt idx="13">
                  <c:v>26</c:v>
                </c:pt>
                <c:pt idx="14">
                  <c:v>47</c:v>
                </c:pt>
              </c:numCache>
            </c:numRef>
          </c:val>
        </c:ser>
        <c:dLbls/>
        <c:gapWidth val="40"/>
        <c:axId val="59307520"/>
        <c:axId val="59305984"/>
      </c:barChart>
      <c:valAx>
        <c:axId val="59305984"/>
        <c:scaling>
          <c:orientation val="minMax"/>
        </c:scaling>
        <c:axPos val="b"/>
        <c:majorGridlines/>
        <c:numFmt formatCode="#\ ##0&quot; &quot;" sourceLinked="1"/>
        <c:tickLblPos val="nextTo"/>
        <c:txPr>
          <a:bodyPr/>
          <a:lstStyle/>
          <a:p>
            <a:pPr>
              <a:defRPr sz="900" baseline="0"/>
            </a:pPr>
            <a:endParaRPr lang="cs-CZ"/>
          </a:p>
        </c:txPr>
        <c:crossAx val="59307520"/>
        <c:crosses val="autoZero"/>
        <c:crossBetween val="between"/>
      </c:valAx>
      <c:catAx>
        <c:axId val="59307520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950" b="1" baseline="0">
                <a:latin typeface="Century Gothic" panose="020B0502020202020204" pitchFamily="34" charset="0"/>
              </a:defRPr>
            </a:pPr>
            <a:endParaRPr lang="cs-CZ"/>
          </a:p>
        </c:txPr>
        <c:crossAx val="59305984"/>
        <c:crosses val="autoZero"/>
        <c:auto val="1"/>
        <c:lblAlgn val="l"/>
        <c:lblOffset val="100"/>
      </c:cat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0.28562183321510631"/>
          <c:y val="5.4931335830212251E-2"/>
          <c:w val="0.64492579832324992"/>
          <c:h val="0.81996677381619432"/>
        </c:manualLayout>
      </c:layout>
      <c:barChart>
        <c:barDir val="bar"/>
        <c:grouping val="clustered"/>
        <c:ser>
          <c:idx val="0"/>
          <c:order val="0"/>
          <c:dPt>
            <c:idx val="0"/>
            <c:spPr>
              <a:solidFill>
                <a:srgbClr val="EB5D40"/>
              </a:solidFill>
            </c:spPr>
          </c:dPt>
          <c:dPt>
            <c:idx val="1"/>
            <c:spPr>
              <a:solidFill>
                <a:srgbClr val="68378D"/>
              </a:solidFill>
            </c:spPr>
          </c:dPt>
          <c:dPt>
            <c:idx val="2"/>
            <c:spPr>
              <a:solidFill>
                <a:srgbClr val="51B9A4"/>
              </a:solidFill>
            </c:spPr>
          </c:dPt>
          <c:dPt>
            <c:idx val="3"/>
            <c:spPr>
              <a:solidFill>
                <a:srgbClr val="009FE3"/>
              </a:solidFill>
            </c:spPr>
          </c:dPt>
          <c:dLbls>
            <c:spPr>
              <a:noFill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pPr>
                <a:endParaRPr lang="cs-CZ"/>
              </a:p>
            </c:txPr>
            <c:dLblPos val="inBase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'VaV_v sektorech_FY2016'!$A$3:$A$6</c:f>
              <c:strCache>
                <c:ptCount val="4"/>
                <c:pt idx="0">
                  <c:v>  Zpracovatelský průmysl</c:v>
                </c:pt>
                <c:pt idx="1">
                  <c:v>  Informační a komunikační činnosti</c:v>
                </c:pt>
                <c:pt idx="2">
                  <c:v>  Profesní, vědecké a technické činnosti</c:v>
                </c:pt>
                <c:pt idx="3">
                  <c:v>  Ostatní odvětví</c:v>
                </c:pt>
              </c:strCache>
            </c:strRef>
          </c:cat>
          <c:val>
            <c:numRef>
              <c:f>'VaV_v sektorech_FY2016'!$D$3:$D$6</c:f>
              <c:numCache>
                <c:formatCode>#\ ##0" "</c:formatCode>
                <c:ptCount val="4"/>
                <c:pt idx="0">
                  <c:v>754</c:v>
                </c:pt>
                <c:pt idx="1">
                  <c:v>180</c:v>
                </c:pt>
                <c:pt idx="2">
                  <c:v>141</c:v>
                </c:pt>
                <c:pt idx="3">
                  <c:v>173</c:v>
                </c:pt>
              </c:numCache>
            </c:numRef>
          </c:val>
        </c:ser>
        <c:dLbls/>
        <c:gapWidth val="100"/>
        <c:axId val="59154432"/>
        <c:axId val="59136256"/>
      </c:barChart>
      <c:valAx>
        <c:axId val="59136256"/>
        <c:scaling>
          <c:orientation val="minMax"/>
          <c:max val="800"/>
        </c:scaling>
        <c:axPos val="b"/>
        <c:majorGridlines/>
        <c:numFmt formatCode="#\ ##0&quot; &quot;" sourceLinked="1"/>
        <c:tickLblPos val="nextTo"/>
        <c:txPr>
          <a:bodyPr anchor="t" anchorCtr="0"/>
          <a:lstStyle/>
          <a:p>
            <a:pPr>
              <a:defRPr sz="900" baseline="0"/>
            </a:pPr>
            <a:endParaRPr lang="cs-CZ"/>
          </a:p>
        </c:txPr>
        <c:crossAx val="59154432"/>
        <c:crosses val="autoZero"/>
        <c:crossBetween val="between"/>
      </c:valAx>
      <c:catAx>
        <c:axId val="59154432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b="1">
                <a:latin typeface="Century Gothic" panose="020B0502020202020204" pitchFamily="34" charset="0"/>
              </a:defRPr>
            </a:pPr>
            <a:endParaRPr lang="cs-CZ"/>
          </a:p>
        </c:txPr>
        <c:crossAx val="59136256"/>
        <c:crosses val="autoZero"/>
        <c:auto val="1"/>
        <c:lblAlgn val="ctr"/>
        <c:lblOffset val="100"/>
      </c:catAx>
    </c:plotArea>
    <c:plotVisOnly val="1"/>
    <c:dispBlanksAs val="gap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0.87739</cdr:x>
      <cdr:y>0.8066</cdr:y>
    </cdr:from>
    <cdr:to>
      <cdr:x>0.95336</cdr:x>
      <cdr:y>0.92452</cdr:y>
    </cdr:to>
    <cdr:sp macro="" textlink="">
      <cdr:nvSpPr>
        <cdr:cNvPr id="2" name="TextovéPole 5"/>
        <cdr:cNvSpPr txBox="1"/>
      </cdr:nvSpPr>
      <cdr:spPr>
        <a:xfrm xmlns:a="http://schemas.openxmlformats.org/drawingml/2006/main">
          <a:off x="9894894" y="3650902"/>
          <a:ext cx="856759" cy="53373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000" b="1">
              <a:latin typeface="Century Gothic" panose="020B0502020202020204" pitchFamily="34" charset="0"/>
            </a:rPr>
            <a:t>Náklady </a:t>
          </a:r>
          <a:br>
            <a:rPr lang="cs-CZ" sz="1000" b="1">
              <a:latin typeface="Century Gothic" panose="020B0502020202020204" pitchFamily="34" charset="0"/>
            </a:rPr>
          </a:br>
          <a:r>
            <a:rPr lang="cs-CZ" sz="1000" b="1">
              <a:latin typeface="Century Gothic" panose="020B0502020202020204" pitchFamily="34" charset="0"/>
            </a:rPr>
            <a:t>(mil. Kč)</a:t>
          </a:r>
        </a:p>
      </cdr:txBody>
    </cdr:sp>
  </cdr:relSizeAnchor>
  <cdr:relSizeAnchor xmlns:cdr="http://schemas.openxmlformats.org/drawingml/2006/chartDrawing">
    <cdr:from>
      <cdr:x>0.00484</cdr:x>
      <cdr:y>0.74857</cdr:y>
    </cdr:from>
    <cdr:to>
      <cdr:x>0.12072</cdr:x>
      <cdr:y>0.8123</cdr:y>
    </cdr:to>
    <cdr:sp macro="" textlink="">
      <cdr:nvSpPr>
        <cdr:cNvPr id="3" name="TextovéPole 4"/>
        <cdr:cNvSpPr txBox="1"/>
      </cdr:nvSpPr>
      <cdr:spPr>
        <a:xfrm xmlns:a="http://schemas.openxmlformats.org/drawingml/2006/main">
          <a:off x="53340" y="3097329"/>
          <a:ext cx="1277709" cy="263693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000" b="1">
              <a:latin typeface="Century Gothic" panose="020B0502020202020204" pitchFamily="34" charset="0"/>
            </a:rPr>
            <a:t>Počet / Rok</a:t>
          </a:r>
        </a:p>
      </cdr:txBody>
    </cdr:sp>
  </cdr:relSizeAnchor>
  <cdr:relSizeAnchor xmlns:cdr="http://schemas.openxmlformats.org/drawingml/2006/chartDrawing">
    <cdr:from>
      <cdr:x>0.23037</cdr:x>
      <cdr:y>0.03406</cdr:y>
    </cdr:from>
    <cdr:to>
      <cdr:x>0.6377</cdr:x>
      <cdr:y>0.14599</cdr:y>
    </cdr:to>
    <cdr:sp macro="" textlink="">
      <cdr:nvSpPr>
        <cdr:cNvPr id="4" name="TextovéPole 3"/>
        <cdr:cNvSpPr txBox="1"/>
      </cdr:nvSpPr>
      <cdr:spPr>
        <a:xfrm xmlns:a="http://schemas.openxmlformats.org/drawingml/2006/main">
          <a:off x="2095501" y="133351"/>
          <a:ext cx="3705225" cy="4381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cs-CZ" sz="2000" b="1">
              <a:solidFill>
                <a:srgbClr val="EB5D40"/>
              </a:solidFill>
              <a:latin typeface="Century Gothic" panose="020B0502020202020204" pitchFamily="34" charset="0"/>
            </a:rPr>
            <a:t>Vývoj VaV odpočtu v ČR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D5578-8945-4053-9649-A55D7BF0326B}" type="datetimeFigureOut">
              <a:rPr lang="fr-FR" smtClean="0"/>
              <a:pPr/>
              <a:t>03/12/2018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325951" y="9428583"/>
            <a:ext cx="147015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37585-E064-444E-9DE0-E6E98FBE4905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0123" y="9113244"/>
            <a:ext cx="2717429" cy="63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4771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C1F05-1322-43C4-AFB9-AA73B7C673D3}" type="datetimeFigureOut">
              <a:rPr lang="fr-FR" smtClean="0"/>
              <a:pPr/>
              <a:t>03/12/2018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325951" y="9428583"/>
            <a:ext cx="147015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153A6-A9CD-4623-89A8-DB4E1CAC4D6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0123" y="9257426"/>
            <a:ext cx="2717429" cy="63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497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53A6-A9CD-4623-89A8-DB4E1CAC4D6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2879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53A6-A9CD-4623-89A8-DB4E1CAC4D63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87685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53A6-A9CD-4623-89A8-DB4E1CAC4D63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36906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53A6-A9CD-4623-89A8-DB4E1CAC4D63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24118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53A6-A9CD-4623-89A8-DB4E1CAC4D63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68682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53A6-A9CD-4623-89A8-DB4E1CAC4D63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84597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53A6-A9CD-4623-89A8-DB4E1CAC4D63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90640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53A6-A9CD-4623-89A8-DB4E1CAC4D63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88402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, logo mili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483768" y="1597819"/>
            <a:ext cx="4176464" cy="110251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</a:t>
            </a:r>
            <a:br>
              <a:rPr lang="fr-FR" dirty="0" smtClean="0"/>
            </a:br>
            <a:r>
              <a:rPr lang="fr-FR" dirty="0" smtClean="0"/>
              <a:t>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83768" y="2914650"/>
            <a:ext cx="4176464" cy="9532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</a:t>
            </a:r>
            <a:br>
              <a:rPr lang="fr-FR" dirty="0" smtClean="0"/>
            </a:br>
            <a:r>
              <a:rPr lang="fr-FR" dirty="0" smtClean="0"/>
              <a:t>des sous-titres </a:t>
            </a:r>
            <a:br>
              <a:rPr lang="fr-FR" dirty="0" smtClean="0"/>
            </a:br>
            <a:r>
              <a:rPr lang="fr-FR" dirty="0" smtClean="0"/>
              <a:t>du masque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2699792" y="2787774"/>
            <a:ext cx="3744416" cy="0"/>
          </a:xfrm>
          <a:prstGeom prst="line">
            <a:avLst/>
          </a:prstGeom>
          <a:ln w="6350">
            <a:solidFill>
              <a:srgbClr val="7C7C7C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Imag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3608" y="4083918"/>
            <a:ext cx="3796785" cy="804569"/>
          </a:xfrm>
          <a:prstGeom prst="rect">
            <a:avLst/>
          </a:prstGeom>
        </p:spPr>
      </p:pic>
      <p:pic>
        <p:nvPicPr>
          <p:cNvPr id="8" name="Imag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21" t="29672"/>
          <a:stretch/>
        </p:blipFill>
        <p:spPr bwMode="black">
          <a:xfrm>
            <a:off x="1" y="1"/>
            <a:ext cx="1979712" cy="197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776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 text et image a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4650775" y="1201500"/>
            <a:ext cx="4039200" cy="3393900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448350" y="1201499"/>
            <a:ext cx="4039200" cy="3393900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/>
            </a:lvl1pPr>
          </a:lstStyle>
          <a:p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31354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458789" y="519522"/>
            <a:ext cx="8231187" cy="2700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2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Sous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4406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sous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58788" y="1329928"/>
            <a:ext cx="3969196" cy="1404156"/>
          </a:xfrm>
          <a:prstGeom prst="roundRect">
            <a:avLst>
              <a:gd name="adj" fmla="val 7614"/>
            </a:avLst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366712" indent="0">
              <a:buFontTx/>
              <a:buNone/>
              <a:defRPr/>
            </a:lvl2pPr>
            <a:lvl3pPr marL="644525" indent="0">
              <a:buFontTx/>
              <a:buNone/>
              <a:defRPr/>
            </a:lvl3pPr>
            <a:lvl4pPr marL="839788" indent="0">
              <a:buFontTx/>
              <a:buNone/>
              <a:defRPr/>
            </a:lvl4pPr>
            <a:lvl5pPr marL="1116013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</a:t>
            </a:r>
          </a:p>
          <a:p>
            <a:pPr lvl="0"/>
            <a:r>
              <a:rPr lang="fr-FR" dirty="0" smtClean="0"/>
              <a:t>du masque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4720779" y="1329928"/>
            <a:ext cx="3969196" cy="1404156"/>
          </a:xfrm>
          <a:prstGeom prst="roundRect">
            <a:avLst>
              <a:gd name="adj" fmla="val 7614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366712" indent="0">
              <a:buFontTx/>
              <a:buNone/>
              <a:defRPr/>
            </a:lvl2pPr>
            <a:lvl3pPr marL="644525" indent="0">
              <a:buFontTx/>
              <a:buNone/>
              <a:defRPr/>
            </a:lvl3pPr>
            <a:lvl4pPr marL="839788" indent="0">
              <a:buFontTx/>
              <a:buNone/>
              <a:defRPr/>
            </a:lvl4pPr>
            <a:lvl5pPr marL="1116013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</a:t>
            </a:r>
          </a:p>
          <a:p>
            <a:pPr lvl="0"/>
            <a:r>
              <a:rPr lang="fr-FR" dirty="0" smtClean="0"/>
              <a:t>du masque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4720779" y="2949792"/>
            <a:ext cx="3969196" cy="1404156"/>
          </a:xfrm>
          <a:prstGeom prst="roundRect">
            <a:avLst>
              <a:gd name="adj" fmla="val 7614"/>
            </a:avLst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366712" indent="0">
              <a:buFontTx/>
              <a:buNone/>
              <a:defRPr/>
            </a:lvl2pPr>
            <a:lvl3pPr marL="644525" indent="0">
              <a:buFontTx/>
              <a:buNone/>
              <a:defRPr/>
            </a:lvl3pPr>
            <a:lvl4pPr marL="839788" indent="0">
              <a:buFontTx/>
              <a:buNone/>
              <a:defRPr/>
            </a:lvl4pPr>
            <a:lvl5pPr marL="1116013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</a:t>
            </a:r>
          </a:p>
          <a:p>
            <a:pPr lvl="0"/>
            <a:r>
              <a:rPr lang="fr-FR" dirty="0" smtClean="0"/>
              <a:t>du masque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458788" y="2949792"/>
            <a:ext cx="3969196" cy="1404156"/>
          </a:xfrm>
          <a:prstGeom prst="roundRect">
            <a:avLst>
              <a:gd name="adj" fmla="val 7614"/>
            </a:avLst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366712" indent="0">
              <a:buFontTx/>
              <a:buNone/>
              <a:defRPr/>
            </a:lvl2pPr>
            <a:lvl3pPr marL="644525" indent="0">
              <a:buFontTx/>
              <a:buNone/>
              <a:defRPr/>
            </a:lvl3pPr>
            <a:lvl4pPr marL="839788" indent="0">
              <a:buFontTx/>
              <a:buNone/>
              <a:defRPr/>
            </a:lvl4pPr>
            <a:lvl5pPr marL="1116013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</a:t>
            </a:r>
          </a:p>
          <a:p>
            <a:pPr lvl="0"/>
            <a:r>
              <a:rPr lang="fr-FR" dirty="0" smtClean="0"/>
              <a:t>du masque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7743205" y="4774964"/>
            <a:ext cx="946771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1603B565-C2F9-4673-B234-95C87B93E376}" type="slidenum">
              <a:rPr lang="fr-FR" sz="1000" smtClean="0"/>
              <a:pPr algn="r"/>
              <a:t>‹#›</a:t>
            </a:fld>
            <a:endParaRPr lang="fr-FR" sz="1000" dirty="0"/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31354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458789" y="519522"/>
            <a:ext cx="8231187" cy="31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20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 smtClean="0"/>
              <a:t>Sous titre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53" t="-816" b="1"/>
          <a:stretch/>
        </p:blipFill>
        <p:spPr>
          <a:xfrm>
            <a:off x="8151559" y="249492"/>
            <a:ext cx="482776" cy="3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7354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re et sous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 userDrawn="1"/>
        </p:nvSpPr>
        <p:spPr>
          <a:xfrm>
            <a:off x="7743205" y="4774964"/>
            <a:ext cx="946771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1603B565-C2F9-4673-B234-95C87B93E376}" type="slidenum">
              <a:rPr lang="fr-FR" sz="1000" smtClean="0"/>
              <a:pPr algn="r"/>
              <a:t>‹#›</a:t>
            </a:fld>
            <a:endParaRPr lang="fr-FR" sz="1000" dirty="0"/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31354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458789" y="519522"/>
            <a:ext cx="8231187" cy="31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20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 smtClean="0"/>
              <a:t>Sous titre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53" t="-816" b="1"/>
          <a:stretch/>
        </p:blipFill>
        <p:spPr>
          <a:xfrm>
            <a:off x="8151559" y="249492"/>
            <a:ext cx="482776" cy="360435"/>
          </a:xfrm>
          <a:prstGeom prst="rect">
            <a:avLst/>
          </a:prstGeom>
        </p:spPr>
      </p:pic>
      <p:sp>
        <p:nvSpPr>
          <p:cNvPr id="11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468314" y="1200150"/>
            <a:ext cx="8207375" cy="3396854"/>
          </a:xfrm>
        </p:spPr>
        <p:txBody>
          <a:bodyPr/>
          <a:lstStyle>
            <a:lvl1pPr marL="285750" indent="-285750">
              <a:buFontTx/>
              <a:buBlip>
                <a:blip r:embed="rId3"/>
              </a:buBlip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25016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 et sous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 userDrawn="1"/>
        </p:nvSpPr>
        <p:spPr>
          <a:xfrm>
            <a:off x="7743205" y="4774964"/>
            <a:ext cx="946771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1603B565-C2F9-4673-B234-95C87B93E376}" type="slidenum">
              <a:rPr lang="fr-FR" sz="1000" smtClean="0"/>
              <a:pPr algn="r"/>
              <a:t>‹#›</a:t>
            </a:fld>
            <a:endParaRPr lang="fr-FR" sz="1000" dirty="0"/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31354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53" t="-816" b="1"/>
          <a:stretch/>
        </p:blipFill>
        <p:spPr>
          <a:xfrm>
            <a:off x="8151559" y="249492"/>
            <a:ext cx="482776" cy="360435"/>
          </a:xfrm>
          <a:prstGeom prst="rect">
            <a:avLst/>
          </a:prstGeom>
        </p:spPr>
      </p:pic>
      <p:sp>
        <p:nvSpPr>
          <p:cNvPr id="11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468314" y="1200150"/>
            <a:ext cx="8207375" cy="3396854"/>
          </a:xfrm>
        </p:spPr>
        <p:txBody>
          <a:bodyPr/>
          <a:lstStyle>
            <a:lvl1pPr marL="285750" indent="-285750">
              <a:buFontTx/>
              <a:buBlip>
                <a:blip r:embed="rId3"/>
              </a:buBlip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50321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sous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7743205" y="4774964"/>
            <a:ext cx="946771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1603B565-C2F9-4673-B234-95C87B93E376}" type="slidenum">
              <a:rPr lang="fr-FR" sz="1000" smtClean="0"/>
              <a:pPr algn="r"/>
              <a:t>‹#›</a:t>
            </a:fld>
            <a:endParaRPr lang="fr-FR" sz="1000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58788" y="1329928"/>
            <a:ext cx="3969196" cy="1404156"/>
          </a:xfrm>
          <a:prstGeom prst="roundRect">
            <a:avLst>
              <a:gd name="adj" fmla="val 7614"/>
            </a:avLst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366712" indent="0">
              <a:buFontTx/>
              <a:buNone/>
              <a:defRPr/>
            </a:lvl2pPr>
            <a:lvl3pPr marL="644525" indent="0">
              <a:buFontTx/>
              <a:buNone/>
              <a:defRPr/>
            </a:lvl3pPr>
            <a:lvl4pPr marL="839788" indent="0">
              <a:buFontTx/>
              <a:buNone/>
              <a:defRPr/>
            </a:lvl4pPr>
            <a:lvl5pPr marL="1116013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</a:t>
            </a:r>
          </a:p>
          <a:p>
            <a:pPr lvl="0"/>
            <a:r>
              <a:rPr lang="fr-FR" dirty="0" smtClean="0"/>
              <a:t>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4720779" y="1329928"/>
            <a:ext cx="3969196" cy="1404156"/>
          </a:xfrm>
          <a:prstGeom prst="roundRect">
            <a:avLst>
              <a:gd name="adj" fmla="val 7614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366712" indent="0">
              <a:buFontTx/>
              <a:buNone/>
              <a:defRPr/>
            </a:lvl2pPr>
            <a:lvl3pPr marL="644525" indent="0">
              <a:buFontTx/>
              <a:buNone/>
              <a:defRPr/>
            </a:lvl3pPr>
            <a:lvl4pPr marL="839788" indent="0">
              <a:buFontTx/>
              <a:buNone/>
              <a:defRPr/>
            </a:lvl4pPr>
            <a:lvl5pPr marL="1116013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</a:t>
            </a:r>
          </a:p>
          <a:p>
            <a:pPr lvl="0"/>
            <a:r>
              <a:rPr lang="fr-FR" dirty="0" smtClean="0"/>
              <a:t>du masque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4720779" y="2949792"/>
            <a:ext cx="3969196" cy="1404156"/>
          </a:xfrm>
          <a:prstGeom prst="roundRect">
            <a:avLst>
              <a:gd name="adj" fmla="val 7614"/>
            </a:avLst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366712" indent="0">
              <a:buFontTx/>
              <a:buNone/>
              <a:defRPr/>
            </a:lvl2pPr>
            <a:lvl3pPr marL="644525" indent="0">
              <a:buFontTx/>
              <a:buNone/>
              <a:defRPr/>
            </a:lvl3pPr>
            <a:lvl4pPr marL="839788" indent="0">
              <a:buFontTx/>
              <a:buNone/>
              <a:defRPr/>
            </a:lvl4pPr>
            <a:lvl5pPr marL="1116013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</a:t>
            </a:r>
          </a:p>
          <a:p>
            <a:pPr lvl="0"/>
            <a:r>
              <a:rPr lang="fr-FR" dirty="0" smtClean="0"/>
              <a:t>du masque</a:t>
            </a: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458788" y="2949792"/>
            <a:ext cx="3969196" cy="1404156"/>
          </a:xfrm>
          <a:prstGeom prst="roundRect">
            <a:avLst>
              <a:gd name="adj" fmla="val 7614"/>
            </a:avLst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366712" indent="0">
              <a:buFontTx/>
              <a:buNone/>
              <a:defRPr/>
            </a:lvl2pPr>
            <a:lvl3pPr marL="644525" indent="0">
              <a:buFontTx/>
              <a:buNone/>
              <a:defRPr/>
            </a:lvl3pPr>
            <a:lvl4pPr marL="839788" indent="0">
              <a:buFontTx/>
              <a:buNone/>
              <a:defRPr/>
            </a:lvl4pPr>
            <a:lvl5pPr marL="1116013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</a:t>
            </a:r>
          </a:p>
          <a:p>
            <a:pPr lvl="0"/>
            <a:r>
              <a:rPr lang="fr-FR" dirty="0" smtClean="0"/>
              <a:t>du masque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53" t="-816" b="1"/>
          <a:stretch/>
        </p:blipFill>
        <p:spPr>
          <a:xfrm>
            <a:off x="8151559" y="249492"/>
            <a:ext cx="482776" cy="36043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57200" y="789552"/>
            <a:ext cx="8228013" cy="21600"/>
          </a:xfrm>
          <a:prstGeom prst="rect">
            <a:avLst/>
          </a:prstGeom>
          <a:gradFill flip="none" rotWithShape="1">
            <a:gsLst>
              <a:gs pos="0">
                <a:srgbClr val="07A5E8"/>
              </a:gs>
              <a:gs pos="100000">
                <a:srgbClr val="64439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2692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1923678"/>
            <a:ext cx="6925455" cy="648072"/>
          </a:xfrm>
          <a:prstGeom prst="rect">
            <a:avLst/>
          </a:prstGeom>
          <a:solidFill>
            <a:schemeClr val="accent1"/>
          </a:solidFill>
        </p:spPr>
        <p:txBody>
          <a:bodyPr tIns="72000" bIns="0" anchor="ctr">
            <a:normAutofit/>
          </a:bodyPr>
          <a:lstStyle>
            <a:lvl1pPr marL="0" indent="0" algn="r">
              <a:buFontTx/>
              <a:buNone/>
              <a:defRPr sz="5400">
                <a:solidFill>
                  <a:schemeClr val="bg1"/>
                </a:solidFill>
              </a:defRPr>
            </a:lvl1pPr>
            <a:lvl2pPr marL="366712" indent="0" algn="r">
              <a:buFontTx/>
              <a:buNone/>
              <a:defRPr>
                <a:solidFill>
                  <a:schemeClr val="bg1"/>
                </a:solidFill>
              </a:defRPr>
            </a:lvl2pPr>
            <a:lvl3pPr marL="644525" indent="0" algn="r">
              <a:buFontTx/>
              <a:buNone/>
              <a:defRPr>
                <a:solidFill>
                  <a:schemeClr val="bg1"/>
                </a:solidFill>
              </a:defRPr>
            </a:lvl3pPr>
            <a:lvl4pPr marL="839788" indent="0" algn="r">
              <a:buFontTx/>
              <a:buNone/>
              <a:defRPr>
                <a:solidFill>
                  <a:schemeClr val="bg1"/>
                </a:solidFill>
              </a:defRPr>
            </a:lvl4pPr>
            <a:lvl5pPr marL="1116013" indent="0" algn="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01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2218546" y="2625828"/>
            <a:ext cx="6925455" cy="64800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FontTx/>
              <a:buNone/>
              <a:defRPr sz="2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DE CHAPITRE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53" t="-816" b="1"/>
          <a:stretch/>
        </p:blipFill>
        <p:spPr>
          <a:xfrm>
            <a:off x="8151559" y="249492"/>
            <a:ext cx="482776" cy="3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8369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1923678"/>
            <a:ext cx="6925455" cy="648072"/>
          </a:xfrm>
          <a:prstGeom prst="rect">
            <a:avLst/>
          </a:prstGeom>
          <a:solidFill>
            <a:schemeClr val="accent1"/>
          </a:solidFill>
        </p:spPr>
        <p:txBody>
          <a:bodyPr tIns="72000" bIns="0" anchor="ctr">
            <a:normAutofit/>
          </a:bodyPr>
          <a:lstStyle>
            <a:lvl1pPr marL="0" indent="0" algn="r">
              <a:buFontTx/>
              <a:buNone/>
              <a:defRPr sz="5400">
                <a:solidFill>
                  <a:schemeClr val="bg1"/>
                </a:solidFill>
              </a:defRPr>
            </a:lvl1pPr>
            <a:lvl2pPr marL="366712" indent="0" algn="r">
              <a:buFontTx/>
              <a:buNone/>
              <a:defRPr>
                <a:solidFill>
                  <a:schemeClr val="bg1"/>
                </a:solidFill>
              </a:defRPr>
            </a:lvl2pPr>
            <a:lvl3pPr marL="644525" indent="0" algn="r">
              <a:buFontTx/>
              <a:buNone/>
              <a:defRPr>
                <a:solidFill>
                  <a:schemeClr val="bg1"/>
                </a:solidFill>
              </a:defRPr>
            </a:lvl3pPr>
            <a:lvl4pPr marL="839788" indent="0" algn="r">
              <a:buFontTx/>
              <a:buNone/>
              <a:defRPr>
                <a:solidFill>
                  <a:schemeClr val="bg1"/>
                </a:solidFill>
              </a:defRPr>
            </a:lvl4pPr>
            <a:lvl5pPr marL="1116013" indent="0" algn="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01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2218546" y="2625828"/>
            <a:ext cx="6925455" cy="64800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FontTx/>
              <a:buNone/>
              <a:defRPr sz="2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DE CHAPITRE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53" t="-816" b="1"/>
          <a:stretch/>
        </p:blipFill>
        <p:spPr>
          <a:xfrm>
            <a:off x="8151559" y="249492"/>
            <a:ext cx="482776" cy="3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19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1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1923678"/>
            <a:ext cx="6925455" cy="648072"/>
          </a:xfrm>
          <a:prstGeom prst="rect">
            <a:avLst/>
          </a:prstGeom>
          <a:solidFill>
            <a:schemeClr val="accent1"/>
          </a:solidFill>
        </p:spPr>
        <p:txBody>
          <a:bodyPr tIns="72000" bIns="0" anchor="ctr">
            <a:normAutofit/>
          </a:bodyPr>
          <a:lstStyle>
            <a:lvl1pPr marL="0" indent="0" algn="r">
              <a:buFontTx/>
              <a:buNone/>
              <a:defRPr sz="5400">
                <a:solidFill>
                  <a:schemeClr val="bg1"/>
                </a:solidFill>
              </a:defRPr>
            </a:lvl1pPr>
            <a:lvl2pPr marL="366712" indent="0" algn="r">
              <a:buFontTx/>
              <a:buNone/>
              <a:defRPr>
                <a:solidFill>
                  <a:schemeClr val="bg1"/>
                </a:solidFill>
              </a:defRPr>
            </a:lvl2pPr>
            <a:lvl3pPr marL="644525" indent="0" algn="r">
              <a:buFontTx/>
              <a:buNone/>
              <a:defRPr>
                <a:solidFill>
                  <a:schemeClr val="bg1"/>
                </a:solidFill>
              </a:defRPr>
            </a:lvl3pPr>
            <a:lvl4pPr marL="839788" indent="0" algn="r">
              <a:buFontTx/>
              <a:buNone/>
              <a:defRPr>
                <a:solidFill>
                  <a:schemeClr val="bg1"/>
                </a:solidFill>
              </a:defRPr>
            </a:lvl4pPr>
            <a:lvl5pPr marL="1116013" indent="0" algn="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01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2218546" y="2625756"/>
            <a:ext cx="6925455" cy="648000"/>
          </a:xfrm>
          <a:prstGeom prst="rect">
            <a:avLst/>
          </a:prstGeom>
          <a:solidFill>
            <a:schemeClr val="accent1"/>
          </a:solidFill>
        </p:spPr>
        <p:txBody>
          <a:bodyPr tIns="4680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 sz="2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DE CHAPITRE</a:t>
            </a:r>
            <a:endParaRPr lang="fr-FR" dirty="0"/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2218545" y="3327834"/>
            <a:ext cx="6471430" cy="594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22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fr-FR" dirty="0" smtClean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53" t="-816" b="1"/>
          <a:stretch/>
        </p:blipFill>
        <p:spPr>
          <a:xfrm>
            <a:off x="8151559" y="249492"/>
            <a:ext cx="482776" cy="3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534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1923678"/>
            <a:ext cx="6925455" cy="648072"/>
          </a:xfrm>
          <a:prstGeom prst="rect">
            <a:avLst/>
          </a:prstGeom>
          <a:solidFill>
            <a:schemeClr val="accent2"/>
          </a:solidFill>
        </p:spPr>
        <p:txBody>
          <a:bodyPr tIns="72000" bIns="0" anchor="ctr">
            <a:normAutofit/>
          </a:bodyPr>
          <a:lstStyle>
            <a:lvl1pPr marL="0" indent="0" algn="r">
              <a:buFontTx/>
              <a:buNone/>
              <a:defRPr sz="5400">
                <a:solidFill>
                  <a:schemeClr val="bg1"/>
                </a:solidFill>
              </a:defRPr>
            </a:lvl1pPr>
            <a:lvl2pPr marL="366712" indent="0" algn="r">
              <a:buFontTx/>
              <a:buNone/>
              <a:defRPr>
                <a:solidFill>
                  <a:schemeClr val="bg1"/>
                </a:solidFill>
              </a:defRPr>
            </a:lvl2pPr>
            <a:lvl3pPr marL="644525" indent="0" algn="r">
              <a:buFontTx/>
              <a:buNone/>
              <a:defRPr>
                <a:solidFill>
                  <a:schemeClr val="bg1"/>
                </a:solidFill>
              </a:defRPr>
            </a:lvl3pPr>
            <a:lvl4pPr marL="839788" indent="0" algn="r">
              <a:buFontTx/>
              <a:buNone/>
              <a:defRPr>
                <a:solidFill>
                  <a:schemeClr val="bg1"/>
                </a:solidFill>
              </a:defRPr>
            </a:lvl4pPr>
            <a:lvl5pPr marL="1116013" indent="0" algn="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02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2218546" y="2625828"/>
            <a:ext cx="6925455" cy="648000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>
              <a:buFontTx/>
              <a:buNone/>
              <a:defRPr sz="2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DE CHAPITRE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53" t="-816" b="1"/>
          <a:stretch/>
        </p:blipFill>
        <p:spPr>
          <a:xfrm>
            <a:off x="8151559" y="249492"/>
            <a:ext cx="482776" cy="3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860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2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1923678"/>
            <a:ext cx="6925455" cy="648072"/>
          </a:xfrm>
          <a:prstGeom prst="rect">
            <a:avLst/>
          </a:prstGeom>
          <a:solidFill>
            <a:schemeClr val="accent2"/>
          </a:solidFill>
        </p:spPr>
        <p:txBody>
          <a:bodyPr tIns="72000" bIns="0" anchor="ctr">
            <a:normAutofit/>
          </a:bodyPr>
          <a:lstStyle>
            <a:lvl1pPr marL="0" indent="0" algn="r">
              <a:buFontTx/>
              <a:buNone/>
              <a:defRPr sz="5400">
                <a:solidFill>
                  <a:schemeClr val="bg1"/>
                </a:solidFill>
              </a:defRPr>
            </a:lvl1pPr>
            <a:lvl2pPr marL="366712" indent="0" algn="r">
              <a:buFontTx/>
              <a:buNone/>
              <a:defRPr>
                <a:solidFill>
                  <a:schemeClr val="bg1"/>
                </a:solidFill>
              </a:defRPr>
            </a:lvl2pPr>
            <a:lvl3pPr marL="644525" indent="0" algn="r">
              <a:buFontTx/>
              <a:buNone/>
              <a:defRPr>
                <a:solidFill>
                  <a:schemeClr val="bg1"/>
                </a:solidFill>
              </a:defRPr>
            </a:lvl3pPr>
            <a:lvl4pPr marL="839788" indent="0" algn="r">
              <a:buFontTx/>
              <a:buNone/>
              <a:defRPr>
                <a:solidFill>
                  <a:schemeClr val="bg1"/>
                </a:solidFill>
              </a:defRPr>
            </a:lvl4pPr>
            <a:lvl5pPr marL="1116013" indent="0" algn="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02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2218546" y="2625828"/>
            <a:ext cx="6925455" cy="648000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>
              <a:buFontTx/>
              <a:buNone/>
              <a:defRPr sz="2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DE CHAPITRE</a:t>
            </a:r>
            <a:endParaRPr lang="fr-FR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2218545" y="3327834"/>
            <a:ext cx="6471430" cy="594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22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fr-FR" dirty="0" smtClean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53" t="-816" b="1"/>
          <a:stretch/>
        </p:blipFill>
        <p:spPr>
          <a:xfrm>
            <a:off x="8151559" y="249492"/>
            <a:ext cx="482776" cy="3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042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, logo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483768" y="1597819"/>
            <a:ext cx="4176464" cy="110251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</a:t>
            </a:r>
            <a:br>
              <a:rPr lang="fr-FR" dirty="0" smtClean="0"/>
            </a:br>
            <a:r>
              <a:rPr lang="fr-FR" dirty="0" smtClean="0"/>
              <a:t>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83768" y="2914650"/>
            <a:ext cx="4176464" cy="9532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</a:t>
            </a:r>
            <a:br>
              <a:rPr lang="fr-FR" dirty="0" smtClean="0"/>
            </a:br>
            <a:r>
              <a:rPr lang="fr-FR" dirty="0" smtClean="0"/>
              <a:t>des sous-titres </a:t>
            </a:r>
            <a:br>
              <a:rPr lang="fr-FR" dirty="0" smtClean="0"/>
            </a:br>
            <a:r>
              <a:rPr lang="fr-FR" dirty="0" smtClean="0"/>
              <a:t>du masque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2699792" y="2810259"/>
            <a:ext cx="374441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4011909"/>
            <a:ext cx="3796785" cy="804569"/>
          </a:xfrm>
          <a:prstGeom prst="rect">
            <a:avLst/>
          </a:prstGeom>
        </p:spPr>
      </p:pic>
      <p:pic>
        <p:nvPicPr>
          <p:cNvPr id="8" name="Imag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21" t="29672"/>
          <a:stretch/>
        </p:blipFill>
        <p:spPr bwMode="black">
          <a:xfrm>
            <a:off x="0" y="0"/>
            <a:ext cx="2627784" cy="262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886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1923678"/>
            <a:ext cx="6925455" cy="648072"/>
          </a:xfrm>
          <a:prstGeom prst="rect">
            <a:avLst/>
          </a:prstGeom>
          <a:solidFill>
            <a:schemeClr val="accent3"/>
          </a:solidFill>
        </p:spPr>
        <p:txBody>
          <a:bodyPr tIns="72000" bIns="0" anchor="ctr">
            <a:normAutofit/>
          </a:bodyPr>
          <a:lstStyle>
            <a:lvl1pPr marL="0" indent="0" algn="r">
              <a:buFontTx/>
              <a:buNone/>
              <a:defRPr sz="5400">
                <a:solidFill>
                  <a:schemeClr val="bg1"/>
                </a:solidFill>
              </a:defRPr>
            </a:lvl1pPr>
            <a:lvl2pPr marL="366712" indent="0" algn="r">
              <a:buFontTx/>
              <a:buNone/>
              <a:defRPr>
                <a:solidFill>
                  <a:schemeClr val="bg1"/>
                </a:solidFill>
              </a:defRPr>
            </a:lvl2pPr>
            <a:lvl3pPr marL="644525" indent="0" algn="r">
              <a:buFontTx/>
              <a:buNone/>
              <a:defRPr>
                <a:solidFill>
                  <a:schemeClr val="bg1"/>
                </a:solidFill>
              </a:defRPr>
            </a:lvl3pPr>
            <a:lvl4pPr marL="839788" indent="0" algn="r">
              <a:buFontTx/>
              <a:buNone/>
              <a:defRPr>
                <a:solidFill>
                  <a:schemeClr val="bg1"/>
                </a:solidFill>
              </a:defRPr>
            </a:lvl4pPr>
            <a:lvl5pPr marL="1116013" indent="0" algn="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03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2218546" y="2625828"/>
            <a:ext cx="6925455" cy="6480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>
              <a:buFontTx/>
              <a:buNone/>
              <a:defRPr sz="2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DE CHAPITRE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53" t="-816" b="1"/>
          <a:stretch/>
        </p:blipFill>
        <p:spPr>
          <a:xfrm>
            <a:off x="8151559" y="249492"/>
            <a:ext cx="482776" cy="3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8107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3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1923678"/>
            <a:ext cx="6925455" cy="648072"/>
          </a:xfrm>
          <a:prstGeom prst="rect">
            <a:avLst/>
          </a:prstGeom>
          <a:solidFill>
            <a:schemeClr val="accent3"/>
          </a:solidFill>
        </p:spPr>
        <p:txBody>
          <a:bodyPr tIns="72000" bIns="0" anchor="ctr">
            <a:normAutofit/>
          </a:bodyPr>
          <a:lstStyle>
            <a:lvl1pPr marL="0" indent="0" algn="r">
              <a:buFontTx/>
              <a:buNone/>
              <a:defRPr sz="5400">
                <a:solidFill>
                  <a:schemeClr val="bg1"/>
                </a:solidFill>
              </a:defRPr>
            </a:lvl1pPr>
            <a:lvl2pPr marL="366712" indent="0" algn="r">
              <a:buFontTx/>
              <a:buNone/>
              <a:defRPr>
                <a:solidFill>
                  <a:schemeClr val="bg1"/>
                </a:solidFill>
              </a:defRPr>
            </a:lvl2pPr>
            <a:lvl3pPr marL="644525" indent="0" algn="r">
              <a:buFontTx/>
              <a:buNone/>
              <a:defRPr>
                <a:solidFill>
                  <a:schemeClr val="bg1"/>
                </a:solidFill>
              </a:defRPr>
            </a:lvl3pPr>
            <a:lvl4pPr marL="839788" indent="0" algn="r">
              <a:buFontTx/>
              <a:buNone/>
              <a:defRPr>
                <a:solidFill>
                  <a:schemeClr val="bg1"/>
                </a:solidFill>
              </a:defRPr>
            </a:lvl4pPr>
            <a:lvl5pPr marL="1116013" indent="0" algn="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03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2218546" y="2625828"/>
            <a:ext cx="6925455" cy="6480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>
              <a:buFontTx/>
              <a:buNone/>
              <a:defRPr sz="2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DE CHAPITRE</a:t>
            </a:r>
            <a:endParaRPr lang="fr-FR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2218545" y="3327834"/>
            <a:ext cx="6471430" cy="594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22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fr-FR" dirty="0" smtClean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53" t="-816" b="1"/>
          <a:stretch/>
        </p:blipFill>
        <p:spPr>
          <a:xfrm>
            <a:off x="8151559" y="249492"/>
            <a:ext cx="482776" cy="3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1596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1923678"/>
            <a:ext cx="6925455" cy="648072"/>
          </a:xfrm>
          <a:prstGeom prst="rect">
            <a:avLst/>
          </a:prstGeom>
          <a:solidFill>
            <a:schemeClr val="accent4"/>
          </a:solidFill>
        </p:spPr>
        <p:txBody>
          <a:bodyPr tIns="72000" bIns="0" anchor="ctr">
            <a:normAutofit/>
          </a:bodyPr>
          <a:lstStyle>
            <a:lvl1pPr marL="0" indent="0" algn="r">
              <a:buFontTx/>
              <a:buNone/>
              <a:defRPr sz="5400">
                <a:solidFill>
                  <a:schemeClr val="bg1"/>
                </a:solidFill>
              </a:defRPr>
            </a:lvl1pPr>
            <a:lvl2pPr marL="366712" indent="0" algn="r">
              <a:buFontTx/>
              <a:buNone/>
              <a:defRPr>
                <a:solidFill>
                  <a:schemeClr val="bg1"/>
                </a:solidFill>
              </a:defRPr>
            </a:lvl2pPr>
            <a:lvl3pPr marL="644525" indent="0" algn="r">
              <a:buFontTx/>
              <a:buNone/>
              <a:defRPr>
                <a:solidFill>
                  <a:schemeClr val="bg1"/>
                </a:solidFill>
              </a:defRPr>
            </a:lvl3pPr>
            <a:lvl4pPr marL="839788" indent="0" algn="r">
              <a:buFontTx/>
              <a:buNone/>
              <a:defRPr>
                <a:solidFill>
                  <a:schemeClr val="bg1"/>
                </a:solidFill>
              </a:defRPr>
            </a:lvl4pPr>
            <a:lvl5pPr marL="1116013" indent="0" algn="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04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2218546" y="2625828"/>
            <a:ext cx="6925455" cy="648000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>
              <a:buFontTx/>
              <a:buNone/>
              <a:defRPr sz="2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DE CHAPITRE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53" t="-816" b="1"/>
          <a:stretch/>
        </p:blipFill>
        <p:spPr>
          <a:xfrm>
            <a:off x="8151559" y="249492"/>
            <a:ext cx="482776" cy="3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2277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4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1923678"/>
            <a:ext cx="6925455" cy="648072"/>
          </a:xfrm>
          <a:prstGeom prst="rect">
            <a:avLst/>
          </a:prstGeom>
          <a:solidFill>
            <a:schemeClr val="accent4"/>
          </a:solidFill>
        </p:spPr>
        <p:txBody>
          <a:bodyPr tIns="72000" bIns="0" anchor="ctr">
            <a:normAutofit/>
          </a:bodyPr>
          <a:lstStyle>
            <a:lvl1pPr marL="0" indent="0" algn="r">
              <a:buFontTx/>
              <a:buNone/>
              <a:defRPr sz="5400">
                <a:solidFill>
                  <a:schemeClr val="bg1"/>
                </a:solidFill>
              </a:defRPr>
            </a:lvl1pPr>
            <a:lvl2pPr marL="366712" indent="0" algn="r">
              <a:buFontTx/>
              <a:buNone/>
              <a:defRPr>
                <a:solidFill>
                  <a:schemeClr val="bg1"/>
                </a:solidFill>
              </a:defRPr>
            </a:lvl2pPr>
            <a:lvl3pPr marL="644525" indent="0" algn="r">
              <a:buFontTx/>
              <a:buNone/>
              <a:defRPr>
                <a:solidFill>
                  <a:schemeClr val="bg1"/>
                </a:solidFill>
              </a:defRPr>
            </a:lvl3pPr>
            <a:lvl4pPr marL="839788" indent="0" algn="r">
              <a:buFontTx/>
              <a:buNone/>
              <a:defRPr>
                <a:solidFill>
                  <a:schemeClr val="bg1"/>
                </a:solidFill>
              </a:defRPr>
            </a:lvl4pPr>
            <a:lvl5pPr marL="1116013" indent="0" algn="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04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2218546" y="2625828"/>
            <a:ext cx="6925455" cy="648000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>
              <a:buFontTx/>
              <a:buNone/>
              <a:defRPr sz="2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DE CHAPITRE</a:t>
            </a:r>
            <a:endParaRPr lang="fr-FR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2218545" y="3327834"/>
            <a:ext cx="6471430" cy="594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22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fr-FR" dirty="0" smtClean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53" t="-816" b="1"/>
          <a:stretch/>
        </p:blipFill>
        <p:spPr>
          <a:xfrm>
            <a:off x="8151559" y="249492"/>
            <a:ext cx="482776" cy="3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3966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 logo ble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Marketing\4 - MARKETING COMMON\REBRANDING\REBRANDING MATERIALS\Logos\PNG\Logo-ayming-1 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1394" y="4396279"/>
            <a:ext cx="1649960" cy="64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9520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 logo blanc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9200" y="4571100"/>
            <a:ext cx="525600" cy="39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8601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347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toutes les coleu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939552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4"/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8789" y="2193132"/>
            <a:ext cx="8216900" cy="594643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>
                <a:solidFill>
                  <a:schemeClr val="accent1"/>
                </a:solidFill>
              </a:defRPr>
            </a:lvl1pPr>
            <a:lvl2pPr marL="539750" indent="-173038">
              <a:buFontTx/>
              <a:buBlip>
                <a:blip r:embed="rId2"/>
              </a:buBlip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458789" y="2842022"/>
            <a:ext cx="8216900" cy="594122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>
                <a:solidFill>
                  <a:schemeClr val="accent3"/>
                </a:solidFill>
              </a:defRPr>
            </a:lvl1pPr>
            <a:lvl2pPr marL="539750" indent="-173038">
              <a:buFontTx/>
              <a:buBlip>
                <a:blip r:embed="rId3"/>
              </a:buBlip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458789" y="3489852"/>
            <a:ext cx="8216900" cy="594122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>
                <a:solidFill>
                  <a:schemeClr val="accent2"/>
                </a:solidFill>
              </a:defRPr>
            </a:lvl1pPr>
            <a:lvl2pPr marL="539750" indent="-173038">
              <a:buFontTx/>
              <a:buBlip>
                <a:blip r:embed="rId4"/>
              </a:buBlip>
              <a:defRPr>
                <a:solidFill>
                  <a:schemeClr val="accent2"/>
                </a:solidFill>
              </a:defRPr>
            </a:lvl2pPr>
            <a:lvl3pPr>
              <a:buClr>
                <a:schemeClr val="accent2"/>
              </a:buClr>
              <a:defRPr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2206712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(toutes les coleu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8789" y="1329613"/>
            <a:ext cx="8216900" cy="1458162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>
                <a:solidFill>
                  <a:schemeClr val="accent1"/>
                </a:solidFill>
              </a:defRPr>
            </a:lvl1pPr>
            <a:lvl2pPr marL="539750" indent="-173038">
              <a:buFontTx/>
              <a:buBlip>
                <a:blip r:embed="rId3"/>
              </a:buBlip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458789" y="2842022"/>
            <a:ext cx="8216900" cy="1565932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>
                <a:solidFill>
                  <a:schemeClr val="accent3"/>
                </a:solidFill>
              </a:defRPr>
            </a:lvl1pPr>
            <a:lvl2pPr marL="539750" indent="-173038">
              <a:buFontTx/>
              <a:buBlip>
                <a:blip r:embed="rId4"/>
              </a:buBlip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25193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468314" y="1200150"/>
            <a:ext cx="8207375" cy="3396854"/>
          </a:xfr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90172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31354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58789" y="519522"/>
            <a:ext cx="8231187" cy="2700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20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Sous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43419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 et image a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458788" y="1201500"/>
            <a:ext cx="4039200" cy="3393900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4649371" y="1201499"/>
            <a:ext cx="4039200" cy="3393900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91611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 text et image a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458788" y="1201500"/>
            <a:ext cx="4039200" cy="3393900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4649371" y="1201499"/>
            <a:ext cx="4039200" cy="3393900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/>
            </a:lvl1pPr>
          </a:lstStyle>
          <a:p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31354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458789" y="519522"/>
            <a:ext cx="8231187" cy="2700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20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79603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 et image a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4650775" y="1201500"/>
            <a:ext cx="4039200" cy="3393900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448350" y="1201499"/>
            <a:ext cx="4039200" cy="3393900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43324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362257"/>
            <a:ext cx="8229600" cy="31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7743205" y="4774964"/>
            <a:ext cx="946771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1603B565-C2F9-4673-B234-95C87B93E376}" type="slidenum">
              <a:rPr lang="fr-FR" sz="1000" smtClean="0"/>
              <a:pPr algn="r"/>
              <a:t>‹#›</a:t>
            </a:fld>
            <a:endParaRPr lang="fr-FR" sz="1000" dirty="0"/>
          </a:p>
        </p:txBody>
      </p:sp>
      <p:sp>
        <p:nvSpPr>
          <p:cNvPr id="2057" name="Espace réservé du texte 2056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57200" y="789552"/>
            <a:ext cx="8228013" cy="0"/>
          </a:xfrm>
          <a:prstGeom prst="rect">
            <a:avLst/>
          </a:prstGeom>
          <a:solidFill>
            <a:srgbClr val="7C7C7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8" name="Image 10"/>
          <p:cNvPicPr>
            <a:picLocks noChangeAspect="1"/>
          </p:cNvPicPr>
          <p:nvPr userDrawn="1"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53" t="-816" b="1"/>
          <a:stretch/>
        </p:blipFill>
        <p:spPr>
          <a:xfrm>
            <a:off x="8151559" y="179106"/>
            <a:ext cx="482776" cy="480580"/>
          </a:xfrm>
          <a:prstGeom prst="rect">
            <a:avLst/>
          </a:prstGeom>
        </p:spPr>
      </p:pic>
      <p:pic>
        <p:nvPicPr>
          <p:cNvPr id="9" name="Image 16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4238" y="4534732"/>
            <a:ext cx="2513935" cy="53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77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85" r:id="rId3"/>
    <p:sldLayoutId id="2147483702" r:id="rId4"/>
    <p:sldLayoutId id="2147483701" r:id="rId5"/>
    <p:sldLayoutId id="2147483674" r:id="rId6"/>
    <p:sldLayoutId id="2147483676" r:id="rId7"/>
    <p:sldLayoutId id="2147483688" r:id="rId8"/>
    <p:sldLayoutId id="2147483689" r:id="rId9"/>
    <p:sldLayoutId id="2147483690" r:id="rId10"/>
    <p:sldLayoutId id="2147483691" r:id="rId11"/>
    <p:sldLayoutId id="2147483703" r:id="rId12"/>
    <p:sldLayoutId id="2147483704" r:id="rId13"/>
    <p:sldLayoutId id="2147483692" r:id="rId14"/>
    <p:sldLayoutId id="2147483675" r:id="rId15"/>
    <p:sldLayoutId id="2147483700" r:id="rId16"/>
    <p:sldLayoutId id="2147483696" r:id="rId17"/>
    <p:sldLayoutId id="2147483693" r:id="rId18"/>
    <p:sldLayoutId id="2147483697" r:id="rId19"/>
    <p:sldLayoutId id="2147483694" r:id="rId20"/>
    <p:sldLayoutId id="2147483698" r:id="rId21"/>
    <p:sldLayoutId id="2147483695" r:id="rId22"/>
    <p:sldLayoutId id="2147483699" r:id="rId23"/>
    <p:sldLayoutId id="2147483686" r:id="rId24"/>
    <p:sldLayoutId id="2147483687" r:id="rId25"/>
    <p:sldLayoutId id="2147483706" r:id="rId26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80000"/>
        </a:lnSpc>
        <a:spcBef>
          <a:spcPts val="60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600"/>
        </a:spcBef>
        <a:buSzPct val="120000"/>
        <a:buFontTx/>
        <a:buBlip>
          <a:blip r:embed="rId30"/>
        </a:buBlip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74625" algn="l" defTabSz="914400" rtl="0" eaLnBrk="1" latinLnBrk="0" hangingPunct="1">
        <a:lnSpc>
          <a:spcPct val="100000"/>
        </a:lnSpc>
        <a:spcBef>
          <a:spcPts val="600"/>
        </a:spcBef>
        <a:buSzPct val="120000"/>
        <a:buFontTx/>
        <a:buBlip>
          <a:blip r:embed="rId30"/>
        </a:buBlip>
        <a:tabLst>
          <a:tab pos="1258888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15975" marR="0" indent="-171450" algn="l" defTabSz="914400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>
          <a:tab pos="1258888" algn="l"/>
        </a:tabLst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11238" marR="0" indent="-171450" algn="l" defTabSz="914400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>
          <a:tab pos="1258888" algn="l"/>
        </a:tabLst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7463" marR="0" indent="-171450" algn="l" defTabSz="914400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>
          <a:tab pos="1258888" algn="l"/>
        </a:tabLst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6.png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55776" y="1563638"/>
            <a:ext cx="4176464" cy="1568748"/>
          </a:xfrm>
        </p:spPr>
        <p:txBody>
          <a:bodyPr>
            <a:normAutofit fontScale="90000"/>
          </a:bodyPr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cs-CZ" dirty="0" smtClean="0">
                <a:solidFill>
                  <a:srgbClr val="EB5D40"/>
                </a:solidFill>
              </a:rPr>
              <a:t>FINANCOVÁNÍ INOVACÍ</a:t>
            </a:r>
            <a:br>
              <a:rPr lang="cs-CZ" dirty="0" smtClean="0">
                <a:solidFill>
                  <a:srgbClr val="EB5D40"/>
                </a:solidFill>
              </a:rPr>
            </a:br>
            <a:r>
              <a:rPr lang="cs-CZ" dirty="0" smtClean="0">
                <a:solidFill>
                  <a:srgbClr val="EB5D40"/>
                </a:solidFill>
              </a:rPr>
              <a:t/>
            </a:r>
            <a:br>
              <a:rPr lang="cs-CZ" dirty="0" smtClean="0">
                <a:solidFill>
                  <a:srgbClr val="EB5D40"/>
                </a:solidFill>
              </a:rPr>
            </a:br>
            <a:r>
              <a:rPr lang="cs-CZ" dirty="0" smtClean="0">
                <a:solidFill>
                  <a:srgbClr val="EB5D40"/>
                </a:solidFill>
              </a:rPr>
              <a:t>Odpočet na podporu výzkumu </a:t>
            </a:r>
            <a:r>
              <a:rPr lang="cs-CZ" dirty="0">
                <a:solidFill>
                  <a:srgbClr val="EB5D40"/>
                </a:solidFill>
              </a:rPr>
              <a:t>a </a:t>
            </a:r>
            <a:r>
              <a:rPr lang="cs-CZ" dirty="0" smtClean="0">
                <a:solidFill>
                  <a:srgbClr val="EB5D40"/>
                </a:solidFill>
              </a:rPr>
              <a:t>vývoje</a:t>
            </a:r>
            <a:endParaRPr lang="fr-FR" dirty="0">
              <a:solidFill>
                <a:srgbClr val="EB5D40"/>
              </a:solidFill>
            </a:endParaRPr>
          </a:p>
        </p:txBody>
      </p:sp>
      <p:pic>
        <p:nvPicPr>
          <p:cNvPr id="1028" name="Picture 4" descr="Výsledek obrázku pro asociace inovačního podniká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285750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958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848" y="339502"/>
            <a:ext cx="8229600" cy="313544"/>
          </a:xfrm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EB5D40"/>
                </a:solidFill>
              </a:rPr>
              <a:t>Odpočet na VaV – </a:t>
            </a:r>
            <a:r>
              <a:rPr lang="cs-CZ" sz="2400" dirty="0" smtClean="0">
                <a:solidFill>
                  <a:srgbClr val="EB5D40"/>
                </a:solidFill>
                <a:latin typeface="+mn-lt"/>
                <a:ea typeface="+mn-ea"/>
                <a:cs typeface="+mn-cs"/>
              </a:rPr>
              <a:t>vývoj v ČR</a:t>
            </a:r>
            <a:endParaRPr lang="cs-CZ" sz="2400" dirty="0">
              <a:solidFill>
                <a:srgbClr val="EB5D4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/>
          </p:nvPr>
        </p:nvGraphicFramePr>
        <p:xfrm>
          <a:off x="107504" y="1203598"/>
          <a:ext cx="849694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 descr="Výsledek obrázku pro asociace inovačního podniká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3364"/>
            <a:ext cx="1489348" cy="68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356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62257"/>
            <a:ext cx="8229600" cy="313544"/>
          </a:xfrm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EB5D40"/>
                </a:solidFill>
              </a:rPr>
              <a:t>Odpočet na VaV </a:t>
            </a:r>
            <a:r>
              <a:rPr lang="en-US" sz="2400" dirty="0" smtClean="0">
                <a:solidFill>
                  <a:srgbClr val="EB5D40"/>
                </a:solidFill>
              </a:rPr>
              <a:t>– </a:t>
            </a:r>
            <a:r>
              <a:rPr lang="cs-CZ" sz="2400" dirty="0" smtClean="0">
                <a:solidFill>
                  <a:srgbClr val="EB5D40"/>
                </a:solidFill>
                <a:latin typeface="+mn-lt"/>
                <a:ea typeface="+mn-ea"/>
                <a:cs typeface="+mn-cs"/>
              </a:rPr>
              <a:t>kraje a velikost v roce 2016</a:t>
            </a:r>
            <a:endParaRPr lang="en-US" sz="2400" dirty="0">
              <a:solidFill>
                <a:srgbClr val="EB5D4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/>
          </p:nvPr>
        </p:nvGraphicFramePr>
        <p:xfrm>
          <a:off x="1552224" y="3410979"/>
          <a:ext cx="6228928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 9"/>
          <p:cNvGraphicFramePr>
            <a:graphicFrameLocks/>
          </p:cNvGraphicFramePr>
          <p:nvPr>
            <p:extLst/>
          </p:nvPr>
        </p:nvGraphicFramePr>
        <p:xfrm>
          <a:off x="1238248" y="841266"/>
          <a:ext cx="6544176" cy="267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Výsledek obrázku pro asociace inovačního podnikán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3364"/>
            <a:ext cx="1489348" cy="68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09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54644"/>
            <a:ext cx="8229600" cy="344898"/>
          </a:xfrm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EB5D40"/>
                </a:solidFill>
              </a:rPr>
              <a:t>Odpočet na VaV – </a:t>
            </a:r>
            <a:r>
              <a:rPr lang="cs-CZ" sz="2400" dirty="0" smtClean="0">
                <a:solidFill>
                  <a:srgbClr val="EB5D40"/>
                </a:solidFill>
                <a:latin typeface="+mn-lt"/>
                <a:ea typeface="+mn-ea"/>
                <a:cs typeface="+mn-cs"/>
              </a:rPr>
              <a:t>odvětví v </a:t>
            </a:r>
            <a:r>
              <a:rPr lang="cs-CZ" sz="2400" smtClean="0">
                <a:solidFill>
                  <a:srgbClr val="EB5D40"/>
                </a:solidFill>
                <a:latin typeface="+mn-lt"/>
                <a:ea typeface="+mn-ea"/>
                <a:cs typeface="+mn-cs"/>
              </a:rPr>
              <a:t>roce 2016</a:t>
            </a:r>
            <a:endParaRPr lang="cs-CZ" sz="2400" dirty="0">
              <a:solidFill>
                <a:srgbClr val="EB5D4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40528697"/>
              </p:ext>
            </p:extLst>
          </p:nvPr>
        </p:nvGraphicFramePr>
        <p:xfrm>
          <a:off x="309132" y="2067694"/>
          <a:ext cx="819932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21836191"/>
              </p:ext>
            </p:extLst>
          </p:nvPr>
        </p:nvGraphicFramePr>
        <p:xfrm>
          <a:off x="755576" y="890404"/>
          <a:ext cx="7653536" cy="1177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 descr="Výsledek obrázku pro asociace inovačního podnikán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3364"/>
            <a:ext cx="1489348" cy="68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921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83768" y="1419623"/>
            <a:ext cx="3960440" cy="12807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 smtClean="0">
                <a:solidFill>
                  <a:srgbClr val="EB5D40"/>
                </a:solidFill>
              </a:rPr>
              <a:t>Mezinárodní kontext odpočtu na VaV</a:t>
            </a:r>
            <a:endParaRPr lang="cs-CZ" dirty="0">
              <a:solidFill>
                <a:srgbClr val="EB5D40"/>
              </a:solidFill>
            </a:endParaRPr>
          </a:p>
        </p:txBody>
      </p:sp>
      <p:pic>
        <p:nvPicPr>
          <p:cNvPr id="4" name="Picture 4" descr="Výsledek obrázku pro asociace inovačního podniká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285750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843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54644"/>
            <a:ext cx="8229600" cy="344898"/>
          </a:xfrm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EB5D40"/>
                </a:solidFill>
              </a:rPr>
              <a:t>Odpočet na VaV – </a:t>
            </a:r>
            <a:r>
              <a:rPr lang="cs-CZ" sz="2400" dirty="0" smtClean="0">
                <a:solidFill>
                  <a:srgbClr val="EB5D40"/>
                </a:solidFill>
                <a:latin typeface="+mn-lt"/>
                <a:ea typeface="+mn-ea"/>
                <a:cs typeface="+mn-cs"/>
              </a:rPr>
              <a:t>mezinárodní srovnání</a:t>
            </a:r>
            <a:endParaRPr lang="cs-CZ" sz="2400" dirty="0">
              <a:solidFill>
                <a:srgbClr val="EB5D4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96" y="915566"/>
            <a:ext cx="7898728" cy="3600400"/>
          </a:xfrm>
          <a:prstGeom prst="rect">
            <a:avLst/>
          </a:prstGeom>
        </p:spPr>
      </p:pic>
      <p:pic>
        <p:nvPicPr>
          <p:cNvPr id="7" name="Picture 4" descr="Výsledek obrázku pro asociace inovačního podnikán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43958"/>
            <a:ext cx="1489348" cy="68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210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54644"/>
            <a:ext cx="8229600" cy="344898"/>
          </a:xfrm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EB5D40"/>
                </a:solidFill>
              </a:rPr>
              <a:t>Odpočet na VaV – </a:t>
            </a:r>
            <a:r>
              <a:rPr lang="cs-CZ" sz="2400" dirty="0" smtClean="0">
                <a:solidFill>
                  <a:srgbClr val="EB5D40"/>
                </a:solidFill>
                <a:latin typeface="+mn-lt"/>
                <a:ea typeface="+mn-ea"/>
                <a:cs typeface="+mn-cs"/>
              </a:rPr>
              <a:t>mezinárodní srovnání</a:t>
            </a:r>
            <a:endParaRPr lang="cs-CZ" sz="2400" dirty="0">
              <a:solidFill>
                <a:srgbClr val="EB5D4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843558"/>
            <a:ext cx="7583122" cy="3759616"/>
          </a:xfrm>
          <a:prstGeom prst="rect">
            <a:avLst/>
          </a:prstGeom>
        </p:spPr>
      </p:pic>
      <p:pic>
        <p:nvPicPr>
          <p:cNvPr id="7" name="Picture 4" descr="Výsledek obrázku pro asociace inovačního podnikán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3364"/>
            <a:ext cx="1489348" cy="68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394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54644"/>
            <a:ext cx="8229600" cy="344898"/>
          </a:xfrm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EB5D40"/>
                </a:solidFill>
              </a:rPr>
              <a:t>Odpočet na VaV – </a:t>
            </a:r>
            <a:r>
              <a:rPr lang="cs-CZ" sz="2400" dirty="0" smtClean="0">
                <a:solidFill>
                  <a:srgbClr val="EB5D40"/>
                </a:solidFill>
                <a:latin typeface="+mn-lt"/>
                <a:ea typeface="+mn-ea"/>
                <a:cs typeface="+mn-cs"/>
              </a:rPr>
              <a:t>mezinárodní srovnání</a:t>
            </a:r>
            <a:endParaRPr lang="cs-CZ" sz="2400" dirty="0">
              <a:solidFill>
                <a:srgbClr val="EB5D4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7574"/>
            <a:ext cx="8705293" cy="3312368"/>
          </a:xfrm>
          <a:prstGeom prst="rect">
            <a:avLst/>
          </a:prstGeom>
        </p:spPr>
      </p:pic>
      <p:pic>
        <p:nvPicPr>
          <p:cNvPr id="7" name="Picture 4" descr="Výsledek obrázku pro asociace inovačního podnikán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3364"/>
            <a:ext cx="1489348" cy="68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21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54644"/>
            <a:ext cx="8229600" cy="344898"/>
          </a:xfrm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EB5D40"/>
                </a:solidFill>
              </a:rPr>
              <a:t>Odpočet na VaV – </a:t>
            </a:r>
            <a:r>
              <a:rPr lang="cs-CZ" sz="2400" dirty="0" smtClean="0">
                <a:solidFill>
                  <a:srgbClr val="EB5D40"/>
                </a:solidFill>
                <a:latin typeface="+mn-lt"/>
                <a:ea typeface="+mn-ea"/>
                <a:cs typeface="+mn-cs"/>
              </a:rPr>
              <a:t>mezinárodní srovnání</a:t>
            </a:r>
            <a:endParaRPr lang="cs-CZ" sz="2400" dirty="0">
              <a:solidFill>
                <a:srgbClr val="EB5D4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87574"/>
            <a:ext cx="8476466" cy="3384376"/>
          </a:xfrm>
          <a:prstGeom prst="rect">
            <a:avLst/>
          </a:prstGeom>
        </p:spPr>
      </p:pic>
      <p:pic>
        <p:nvPicPr>
          <p:cNvPr id="5" name="Picture 4" descr="Výsledek obrázku pro asociace inovačního podnikán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3364"/>
            <a:ext cx="1489348" cy="68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580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848" y="339502"/>
            <a:ext cx="8229600" cy="313544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EB5D40"/>
                </a:solidFill>
              </a:rPr>
              <a:t>Diskuze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07504" y="1072789"/>
            <a:ext cx="8343197" cy="3394472"/>
          </a:xfrm>
        </p:spPr>
        <p:txBody>
          <a:bodyPr>
            <a:normAutofit/>
          </a:bodyPr>
          <a:lstStyle/>
          <a:p>
            <a:pPr marL="644525" lvl="2" indent="0" algn="ctr">
              <a:spcBef>
                <a:spcPts val="300"/>
              </a:spcBef>
              <a:spcAft>
                <a:spcPts val="600"/>
              </a:spcAft>
              <a:buClr>
                <a:srgbClr val="EB5D40"/>
              </a:buClr>
              <a:buNone/>
            </a:pPr>
            <a:endParaRPr lang="cs-CZ" sz="3600" b="1" dirty="0" smtClean="0">
              <a:solidFill>
                <a:srgbClr val="EB5D40"/>
              </a:solidFill>
            </a:endParaRPr>
          </a:p>
          <a:p>
            <a:pPr marL="644525" lvl="2" indent="0" algn="ctr">
              <a:spcBef>
                <a:spcPts val="300"/>
              </a:spcBef>
              <a:spcAft>
                <a:spcPts val="600"/>
              </a:spcAft>
              <a:buClr>
                <a:srgbClr val="EB5D40"/>
              </a:buClr>
              <a:buNone/>
            </a:pPr>
            <a:endParaRPr lang="cs-CZ" sz="36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spcBef>
                <a:spcPts val="300"/>
              </a:spcBef>
              <a:spcAft>
                <a:spcPts val="600"/>
              </a:spcAft>
              <a:buClr>
                <a:srgbClr val="EB5D40"/>
              </a:buClr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1897360" y="1491630"/>
            <a:ext cx="518457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600"/>
              </a:spcAft>
              <a:buClr>
                <a:srgbClr val="575757"/>
              </a:buClr>
              <a:buSzPct val="80000"/>
            </a:pPr>
            <a:r>
              <a:rPr lang="cs-CZ" altLang="cs-CZ" sz="1600" b="1" dirty="0" smtClean="0">
                <a:latin typeface="+mj-lt"/>
                <a:ea typeface="+mj-ea"/>
                <a:cs typeface="+mj-cs"/>
              </a:rPr>
              <a:t>Tomáš Uhlíř</a:t>
            </a:r>
          </a:p>
          <a:p>
            <a:pPr marL="0" lvl="1" algn="ctr">
              <a:lnSpc>
                <a:spcPct val="150000"/>
              </a:lnSpc>
              <a:spcAft>
                <a:spcPts val="600"/>
              </a:spcAft>
              <a:buClr>
                <a:srgbClr val="575757"/>
              </a:buClr>
              <a:buSzPct val="80000"/>
            </a:pPr>
            <a:r>
              <a:rPr lang="cs-CZ" altLang="cs-CZ" sz="1600" dirty="0" smtClean="0">
                <a:latin typeface="+mj-lt"/>
                <a:ea typeface="+mj-ea"/>
                <a:cs typeface="+mj-cs"/>
              </a:rPr>
              <a:t>tuhlir@ayming.com </a:t>
            </a:r>
          </a:p>
          <a:p>
            <a:pPr marL="0" lvl="1" algn="ctr">
              <a:lnSpc>
                <a:spcPct val="150000"/>
              </a:lnSpc>
              <a:spcAft>
                <a:spcPts val="600"/>
              </a:spcAft>
              <a:buClr>
                <a:srgbClr val="575757"/>
              </a:buClr>
              <a:buSzPct val="80000"/>
            </a:pPr>
            <a:r>
              <a:rPr lang="cs-CZ" altLang="cs-CZ" sz="1600" dirty="0" smtClean="0">
                <a:latin typeface="+mj-lt"/>
                <a:ea typeface="+mj-ea"/>
                <a:cs typeface="+mj-cs"/>
              </a:rPr>
              <a:t>+ 420 773 667 644</a:t>
            </a:r>
            <a:endParaRPr lang="cs-CZ" altLang="cs-CZ" sz="1600" b="1" dirty="0" smtClean="0">
              <a:latin typeface="+mj-lt"/>
              <a:ea typeface="+mj-ea"/>
              <a:cs typeface="+mj-cs"/>
            </a:endParaRPr>
          </a:p>
          <a:p>
            <a:pPr marL="0" lvl="1" algn="ctr">
              <a:lnSpc>
                <a:spcPct val="150000"/>
              </a:lnSpc>
              <a:spcAft>
                <a:spcPts val="600"/>
              </a:spcAft>
              <a:buClr>
                <a:srgbClr val="575757"/>
              </a:buClr>
              <a:buSzPct val="80000"/>
            </a:pPr>
            <a:r>
              <a:rPr lang="cs-CZ" altLang="cs-CZ" sz="2000" b="1" dirty="0" smtClean="0">
                <a:solidFill>
                  <a:srgbClr val="EB5D40"/>
                </a:solidFill>
                <a:latin typeface="+mj-lt"/>
                <a:ea typeface="+mj-ea"/>
                <a:cs typeface="+mj-cs"/>
              </a:rPr>
              <a:t>AYMING</a:t>
            </a:r>
            <a:endParaRPr lang="cs-CZ" altLang="cs-CZ" sz="2000" dirty="0" smtClean="0">
              <a:latin typeface="+mj-lt"/>
              <a:ea typeface="+mj-ea"/>
              <a:cs typeface="+mj-cs"/>
            </a:endParaRPr>
          </a:p>
          <a:p>
            <a:pPr marL="0" lvl="1" algn="ctr">
              <a:lnSpc>
                <a:spcPct val="150000"/>
              </a:lnSpc>
              <a:spcAft>
                <a:spcPts val="600"/>
              </a:spcAft>
              <a:buClr>
                <a:srgbClr val="575757"/>
              </a:buClr>
              <a:buSzPct val="80000"/>
            </a:pPr>
            <a:endParaRPr lang="cs-CZ" altLang="cs-CZ" dirty="0">
              <a:solidFill>
                <a:srgbClr val="203F73"/>
              </a:solidFill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03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848" y="339502"/>
            <a:ext cx="8229600" cy="313544"/>
          </a:xfrm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EB5D40"/>
                </a:solidFill>
              </a:rPr>
              <a:t>Odpočet na VaV - </a:t>
            </a:r>
            <a:r>
              <a:rPr lang="cs-CZ" sz="2400" dirty="0" smtClean="0">
                <a:solidFill>
                  <a:srgbClr val="EB5D40"/>
                </a:solidFill>
                <a:latin typeface="+mn-lt"/>
                <a:ea typeface="+mn-ea"/>
                <a:cs typeface="+mn-cs"/>
              </a:rPr>
              <a:t>obsah</a:t>
            </a:r>
            <a:endParaRPr lang="cs-CZ" sz="2400" dirty="0">
              <a:solidFill>
                <a:srgbClr val="EB5D4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05266" y="1059582"/>
            <a:ext cx="8343197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cs-CZ" b="0" dirty="0"/>
          </a:p>
        </p:txBody>
      </p:sp>
      <p:sp>
        <p:nvSpPr>
          <p:cNvPr id="6" name="Obdélník 5"/>
          <p:cNvSpPr/>
          <p:nvPr/>
        </p:nvSpPr>
        <p:spPr>
          <a:xfrm>
            <a:off x="405266" y="1059582"/>
            <a:ext cx="7911150" cy="3116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600"/>
              </a:spcAft>
              <a:buSzPct val="120000"/>
              <a:buBlip>
                <a:blip r:embed="rId3"/>
              </a:buBlip>
            </a:pPr>
            <a:r>
              <a:rPr lang="cs-CZ" dirty="0" smtClean="0">
                <a:solidFill>
                  <a:srgbClr val="7C7C7C"/>
                </a:solidFill>
              </a:rPr>
              <a:t>Systém </a:t>
            </a:r>
            <a:r>
              <a:rPr lang="cs-CZ" dirty="0">
                <a:solidFill>
                  <a:srgbClr val="7C7C7C"/>
                </a:solidFill>
              </a:rPr>
              <a:t>odpočtu na VaV v </a:t>
            </a:r>
            <a:r>
              <a:rPr lang="cs-CZ" dirty="0" smtClean="0">
                <a:solidFill>
                  <a:srgbClr val="7C7C7C"/>
                </a:solidFill>
              </a:rPr>
              <a:t>ČR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SzPct val="120000"/>
              <a:buBlip>
                <a:blip r:embed="rId3"/>
              </a:buBlip>
            </a:pPr>
            <a:r>
              <a:rPr lang="cs-CZ" dirty="0" smtClean="0">
                <a:solidFill>
                  <a:srgbClr val="7C7C7C"/>
                </a:solidFill>
              </a:rPr>
              <a:t>Vybrané statistiky ČR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SzPct val="120000"/>
              <a:buBlip>
                <a:blip r:embed="rId3"/>
              </a:buBlip>
            </a:pPr>
            <a:r>
              <a:rPr lang="cs-CZ" dirty="0" smtClean="0">
                <a:solidFill>
                  <a:srgbClr val="7C7C7C"/>
                </a:solidFill>
              </a:rPr>
              <a:t>Mezinárodní srovnání schémat odpočtu na VaV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SzPct val="120000"/>
              <a:buBlip>
                <a:blip r:embed="rId3"/>
              </a:buBlip>
            </a:pPr>
            <a:r>
              <a:rPr lang="cs-CZ" dirty="0" smtClean="0">
                <a:solidFill>
                  <a:srgbClr val="7C7C7C"/>
                </a:solidFill>
              </a:rPr>
              <a:t>Aktuální situace a budoucnost odpočtu na VaV v ČR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SzPct val="120000"/>
              <a:buBlip>
                <a:blip r:embed="rId3"/>
              </a:buBlip>
            </a:pPr>
            <a:r>
              <a:rPr lang="cs-CZ" dirty="0" smtClean="0">
                <a:solidFill>
                  <a:srgbClr val="7C7C7C"/>
                </a:solidFill>
              </a:rPr>
              <a:t>Diskuze</a:t>
            </a:r>
          </a:p>
          <a:p>
            <a:pPr marL="742950" lvl="1" indent="-285750">
              <a:spcBef>
                <a:spcPts val="300"/>
              </a:spcBef>
              <a:spcAft>
                <a:spcPts val="600"/>
              </a:spcAft>
              <a:buSzPct val="120000"/>
              <a:buBlip>
                <a:blip r:embed="rId3"/>
              </a:buBlip>
            </a:pPr>
            <a:r>
              <a:rPr lang="cs-CZ" altLang="fr-FR" dirty="0" smtClean="0">
                <a:solidFill>
                  <a:srgbClr val="7C7C7C"/>
                </a:solidFill>
              </a:rPr>
              <a:t>Kontroly odpočtu na VaV, přístup FÚ a problematické oblasti</a:t>
            </a:r>
          </a:p>
          <a:p>
            <a:pPr marL="742950" lvl="1" indent="-285750">
              <a:spcBef>
                <a:spcPts val="300"/>
              </a:spcBef>
              <a:spcAft>
                <a:spcPts val="600"/>
              </a:spcAft>
              <a:buSzPct val="120000"/>
              <a:buBlip>
                <a:blip r:embed="rId3"/>
              </a:buBlip>
            </a:pPr>
            <a:r>
              <a:rPr lang="cs-CZ" altLang="fr-FR" dirty="0" smtClean="0">
                <a:solidFill>
                  <a:srgbClr val="7C7C7C"/>
                </a:solidFill>
              </a:rPr>
              <a:t>Plánované legislativní změny, jejich dopady, rizika</a:t>
            </a:r>
            <a:endParaRPr lang="cs-CZ" altLang="fr-FR" dirty="0">
              <a:solidFill>
                <a:srgbClr val="7C7C7C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EB5D40"/>
              </a:buClr>
              <a:buFont typeface="Arial" panose="020B0604020202020204" pitchFamily="34" charset="0"/>
              <a:buChar char="•"/>
            </a:pPr>
            <a:endParaRPr lang="cs-CZ" altLang="fr-FR" dirty="0"/>
          </a:p>
        </p:txBody>
      </p:sp>
      <p:pic>
        <p:nvPicPr>
          <p:cNvPr id="7" name="Picture 4" descr="Výsledek obrázku pro asociace inovačního podnikán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3364"/>
            <a:ext cx="1489348" cy="68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695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83768" y="1419623"/>
            <a:ext cx="4176464" cy="12807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 smtClean="0">
                <a:solidFill>
                  <a:srgbClr val="EB5D40"/>
                </a:solidFill>
              </a:rPr>
              <a:t>Systém odpočtu na VaV ČR</a:t>
            </a:r>
            <a:endParaRPr lang="cs-CZ" dirty="0">
              <a:solidFill>
                <a:srgbClr val="EB5D40"/>
              </a:solidFill>
            </a:endParaRPr>
          </a:p>
        </p:txBody>
      </p:sp>
      <p:pic>
        <p:nvPicPr>
          <p:cNvPr id="4" name="Picture 4" descr="Výsledek obrázku pro asociace inovačního podniká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285750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98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848" y="339502"/>
            <a:ext cx="8229600" cy="313544"/>
          </a:xfrm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EB5D40"/>
                </a:solidFill>
              </a:rPr>
              <a:t>Odpočet na VaV - </a:t>
            </a:r>
            <a:r>
              <a:rPr lang="cs-CZ" sz="2400" dirty="0">
                <a:solidFill>
                  <a:srgbClr val="EB5D40"/>
                </a:solidFill>
                <a:latin typeface="+mn-lt"/>
                <a:ea typeface="+mn-ea"/>
                <a:cs typeface="+mn-cs"/>
              </a:rPr>
              <a:t>ú</a:t>
            </a:r>
            <a:r>
              <a:rPr lang="cs-CZ" sz="2400" dirty="0" smtClean="0">
                <a:solidFill>
                  <a:srgbClr val="EB5D40"/>
                </a:solidFill>
                <a:latin typeface="+mn-lt"/>
                <a:ea typeface="+mn-ea"/>
                <a:cs typeface="+mn-cs"/>
              </a:rPr>
              <a:t>vod</a:t>
            </a:r>
            <a:endParaRPr lang="cs-CZ" sz="2400" dirty="0">
              <a:solidFill>
                <a:srgbClr val="EB5D4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05266" y="987574"/>
            <a:ext cx="8343197" cy="33944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altLang="fr-FR" sz="1400" b="0" dirty="0" smtClean="0">
                <a:solidFill>
                  <a:srgbClr val="7C7C7C"/>
                </a:solidFill>
              </a:rPr>
              <a:t>Nástroj </a:t>
            </a:r>
            <a:r>
              <a:rPr lang="cs-CZ" altLang="fr-FR" sz="1400" b="0" dirty="0">
                <a:solidFill>
                  <a:srgbClr val="7C7C7C"/>
                </a:solidFill>
              </a:rPr>
              <a:t>pro </a:t>
            </a:r>
            <a:r>
              <a:rPr lang="cs-CZ" altLang="fr-FR" sz="1400" dirty="0">
                <a:solidFill>
                  <a:srgbClr val="7C7C7C"/>
                </a:solidFill>
              </a:rPr>
              <a:t>financování firemního vývoje a výzkumu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EB5D40"/>
              </a:buClr>
            </a:pPr>
            <a:r>
              <a:rPr lang="cs-CZ" altLang="fr-FR" sz="1400" dirty="0">
                <a:solidFill>
                  <a:srgbClr val="7C7C7C"/>
                </a:solidFill>
              </a:rPr>
              <a:t>V české legislativě od r. 2005: </a:t>
            </a:r>
            <a:r>
              <a:rPr lang="cs-CZ" altLang="fr-FR" sz="1400" b="0" dirty="0">
                <a:solidFill>
                  <a:srgbClr val="7C7C7C"/>
                </a:solidFill>
              </a:rPr>
              <a:t>§34 odst. 4 a 5, č. 586/1992 Sb., o daních z příjmů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altLang="fr-FR" sz="1400" b="0" dirty="0" smtClean="0">
                <a:solidFill>
                  <a:srgbClr val="7C7C7C"/>
                </a:solidFill>
              </a:rPr>
              <a:t>Náklady </a:t>
            </a:r>
            <a:r>
              <a:rPr lang="cs-CZ" altLang="fr-FR" sz="1400" b="0" dirty="0">
                <a:solidFill>
                  <a:srgbClr val="7C7C7C"/>
                </a:solidFill>
              </a:rPr>
              <a:t>spojené s VaV jsou podruhé odečteny od daňového základu = </a:t>
            </a:r>
            <a:r>
              <a:rPr lang="cs-CZ" altLang="fr-FR" sz="1400" dirty="0">
                <a:solidFill>
                  <a:srgbClr val="7C7C7C"/>
                </a:solidFill>
              </a:rPr>
              <a:t>snížení daňové povinnosti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altLang="fr-FR" sz="1400" b="0" dirty="0" smtClean="0">
                <a:solidFill>
                  <a:srgbClr val="7C7C7C"/>
                </a:solidFill>
              </a:rPr>
              <a:t>V </a:t>
            </a:r>
            <a:r>
              <a:rPr lang="cs-CZ" altLang="fr-FR" sz="1400" b="0" dirty="0">
                <a:solidFill>
                  <a:srgbClr val="7C7C7C"/>
                </a:solidFill>
              </a:rPr>
              <a:t>roce 2014 a 2016 novelizace za účelem zvýšení podpory poplatníka </a:t>
            </a:r>
            <a:r>
              <a:rPr lang="cs-CZ" altLang="fr-FR" sz="1400" dirty="0">
                <a:solidFill>
                  <a:srgbClr val="7C7C7C"/>
                </a:solidFill>
              </a:rPr>
              <a:t>(</a:t>
            </a:r>
            <a:r>
              <a:rPr lang="cs-CZ" altLang="fr-FR" sz="1400" dirty="0" smtClean="0">
                <a:solidFill>
                  <a:srgbClr val="7C7C7C"/>
                </a:solidFill>
              </a:rPr>
              <a:t>uplatnitelnost služeb výzkumných organizací, nákladů na certifikaci a 110% meziročního rozdílu nákladů)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altLang="fr-FR" sz="1400" dirty="0" smtClean="0">
                <a:solidFill>
                  <a:srgbClr val="7C7C7C"/>
                </a:solidFill>
              </a:rPr>
              <a:t>V roce 2018 významná novelizace </a:t>
            </a:r>
            <a:r>
              <a:rPr lang="cs-CZ" altLang="fr-FR" sz="1400" b="0" dirty="0" smtClean="0">
                <a:solidFill>
                  <a:srgbClr val="7C7C7C"/>
                </a:solidFill>
              </a:rPr>
              <a:t>– aktuálně v legislativním procesu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altLang="fr-FR" sz="1400" b="0" dirty="0" smtClean="0">
                <a:solidFill>
                  <a:srgbClr val="7C7C7C"/>
                </a:solidFill>
              </a:rPr>
              <a:t>VaV odpočet vyžaduje </a:t>
            </a:r>
            <a:r>
              <a:rPr lang="cs-CZ" altLang="fr-FR" sz="1400" dirty="0">
                <a:solidFill>
                  <a:srgbClr val="7C7C7C"/>
                </a:solidFill>
              </a:rPr>
              <a:t>přípravu řádné dokumentace</a:t>
            </a:r>
            <a:r>
              <a:rPr lang="cs-CZ" altLang="fr-FR" sz="1400" b="0" dirty="0">
                <a:solidFill>
                  <a:srgbClr val="7C7C7C"/>
                </a:solidFill>
              </a:rPr>
              <a:t>: VaV projekt, oddělená evidence VaV nákladů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altLang="fr-FR" sz="1400" b="0" dirty="0">
                <a:solidFill>
                  <a:srgbClr val="7C7C7C"/>
                </a:solidFill>
              </a:rPr>
              <a:t>Na odpočet VaV má při splnění legislativních požadavků </a:t>
            </a:r>
            <a:r>
              <a:rPr lang="cs-CZ" altLang="fr-FR" sz="1400" dirty="0">
                <a:solidFill>
                  <a:srgbClr val="7C7C7C"/>
                </a:solidFill>
              </a:rPr>
              <a:t>každá společnost právní </a:t>
            </a:r>
            <a:r>
              <a:rPr lang="cs-CZ" altLang="fr-FR" sz="1400" dirty="0" smtClean="0">
                <a:solidFill>
                  <a:srgbClr val="7C7C7C"/>
                </a:solidFill>
              </a:rPr>
              <a:t>nárok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altLang="fr-FR" sz="1400" b="0" dirty="0" smtClean="0">
                <a:solidFill>
                  <a:srgbClr val="7C7C7C"/>
                </a:solidFill>
              </a:rPr>
              <a:t>Odpočet na VaV může být </a:t>
            </a:r>
            <a:r>
              <a:rPr lang="cs-CZ" altLang="fr-FR" sz="1400" dirty="0" smtClean="0">
                <a:solidFill>
                  <a:srgbClr val="7C7C7C"/>
                </a:solidFill>
              </a:rPr>
              <a:t>kontrolován finančním úřadem</a:t>
            </a:r>
            <a:endParaRPr lang="cs-CZ" altLang="fr-FR" sz="1400" dirty="0">
              <a:solidFill>
                <a:srgbClr val="7C7C7C"/>
              </a:solidFill>
            </a:endParaRPr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cs-CZ" b="0" dirty="0"/>
          </a:p>
        </p:txBody>
      </p:sp>
      <p:pic>
        <p:nvPicPr>
          <p:cNvPr id="4" name="Picture 4" descr="Výsledek obrázku pro asociace inovačního podniká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3364"/>
            <a:ext cx="1489348" cy="68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836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141" y="385998"/>
            <a:ext cx="8229600" cy="313544"/>
          </a:xfrm>
        </p:spPr>
        <p:txBody>
          <a:bodyPr>
            <a:noAutofit/>
          </a:bodyPr>
          <a:lstStyle/>
          <a:p>
            <a:r>
              <a:rPr lang="cs-CZ" altLang="cs-CZ" sz="2400" dirty="0" smtClean="0">
                <a:solidFill>
                  <a:srgbClr val="EB5D40"/>
                </a:solidFill>
                <a:latin typeface="Century Gothic" pitchFamily="34" charset="0"/>
              </a:rPr>
              <a:t>Odpočet na VaV - </a:t>
            </a:r>
            <a:r>
              <a:rPr lang="cs-CZ" altLang="cs-CZ" sz="2400" dirty="0" smtClean="0">
                <a:solidFill>
                  <a:srgbClr val="EB5D40"/>
                </a:solidFill>
                <a:latin typeface="+mn-lt"/>
                <a:ea typeface="+mn-ea"/>
                <a:cs typeface="+mn-cs"/>
              </a:rPr>
              <a:t>výpočet úspory</a:t>
            </a:r>
            <a:endParaRPr lang="cs-CZ" sz="2400" dirty="0">
              <a:solidFill>
                <a:srgbClr val="EB5D4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021" y="1275606"/>
            <a:ext cx="8229600" cy="3423828"/>
          </a:xfrm>
        </p:spPr>
        <p:txBody>
          <a:bodyPr>
            <a:noAutofit/>
          </a:bodyPr>
          <a:lstStyle/>
          <a:p>
            <a:pPr marL="0" lvl="1" indent="0" algn="ctr">
              <a:lnSpc>
                <a:spcPct val="110000"/>
              </a:lnSpc>
              <a:spcBef>
                <a:spcPts val="1800"/>
              </a:spcBef>
              <a:spcAft>
                <a:spcPts val="4200"/>
              </a:spcAft>
              <a:buNone/>
            </a:pPr>
            <a:r>
              <a:rPr lang="cs-CZ" altLang="cs-CZ" dirty="0" smtClean="0"/>
              <a:t>Poplatník </a:t>
            </a:r>
            <a:r>
              <a:rPr lang="cs-CZ" altLang="cs-CZ" dirty="0"/>
              <a:t>může uplatnit odpočet od základu daně z příjmů ve </a:t>
            </a:r>
            <a:r>
              <a:rPr lang="cs-CZ" altLang="cs-CZ" dirty="0" smtClean="0"/>
              <a:t>výši </a:t>
            </a:r>
            <a:r>
              <a:rPr lang="cs-CZ" altLang="cs-CZ" b="1" dirty="0" smtClean="0"/>
              <a:t>100</a:t>
            </a:r>
            <a:r>
              <a:rPr lang="cs-CZ" altLang="cs-CZ" b="1" dirty="0"/>
              <a:t> % výdajů </a:t>
            </a:r>
            <a:r>
              <a:rPr lang="cs-CZ" altLang="cs-CZ" dirty="0" smtClean="0"/>
              <a:t>(110% meziročního nárůstu) </a:t>
            </a:r>
            <a:r>
              <a:rPr lang="cs-CZ" altLang="cs-CZ" b="1" dirty="0" smtClean="0"/>
              <a:t>vynaložených </a:t>
            </a:r>
            <a:r>
              <a:rPr lang="cs-CZ" altLang="cs-CZ" b="1" dirty="0"/>
              <a:t>při realizaci projektů výzkumu a vývoje</a:t>
            </a:r>
            <a:r>
              <a:rPr lang="cs-CZ" altLang="cs-CZ" b="1" dirty="0" smtClean="0"/>
              <a:t>.</a:t>
            </a:r>
            <a:endParaRPr lang="cs-CZ" altLang="cs-CZ" dirty="0"/>
          </a:p>
          <a:p>
            <a:pPr marL="0" lvl="1" indent="0" algn="ctr">
              <a:lnSpc>
                <a:spcPct val="110000"/>
              </a:lnSpc>
              <a:spcBef>
                <a:spcPts val="1800"/>
              </a:spcBef>
              <a:spcAft>
                <a:spcPts val="4200"/>
              </a:spcAft>
              <a:buNone/>
            </a:pPr>
            <a:r>
              <a:rPr lang="cs-CZ" altLang="cs-CZ" dirty="0"/>
              <a:t>Tyto výdaje se </a:t>
            </a:r>
            <a:r>
              <a:rPr lang="cs-CZ" altLang="cs-CZ" b="1" dirty="0"/>
              <a:t>podruhé odečtou od základu </a:t>
            </a:r>
            <a:r>
              <a:rPr lang="cs-CZ" altLang="cs-CZ" b="1" dirty="0" smtClean="0"/>
              <a:t>daně. </a:t>
            </a:r>
            <a:r>
              <a:rPr lang="cs-CZ" altLang="cs-CZ" dirty="0" smtClean="0"/>
              <a:t>Aktuální </a:t>
            </a:r>
            <a:r>
              <a:rPr lang="cs-CZ" altLang="cs-CZ" dirty="0"/>
              <a:t>sazba daně z příjmu právnických osob je </a:t>
            </a:r>
            <a:r>
              <a:rPr lang="cs-CZ" altLang="cs-CZ" b="1" dirty="0"/>
              <a:t>19</a:t>
            </a:r>
            <a:r>
              <a:rPr lang="cs-CZ" altLang="cs-CZ" b="1" dirty="0" smtClean="0"/>
              <a:t>%.</a:t>
            </a:r>
            <a:endParaRPr lang="cs-CZ" altLang="cs-CZ" dirty="0"/>
          </a:p>
          <a:p>
            <a:pPr marL="0" lvl="1" indent="0" algn="ctr">
              <a:lnSpc>
                <a:spcPct val="110000"/>
              </a:lnSpc>
              <a:spcBef>
                <a:spcPts val="1800"/>
              </a:spcBef>
              <a:spcAft>
                <a:spcPts val="4200"/>
              </a:spcAft>
              <a:buNone/>
            </a:pPr>
            <a:r>
              <a:rPr lang="cs-CZ" altLang="cs-CZ" dirty="0" smtClean="0"/>
              <a:t>Z </a:t>
            </a:r>
            <a:r>
              <a:rPr lang="cs-CZ" altLang="cs-CZ" dirty="0"/>
              <a:t>každého </a:t>
            </a:r>
            <a:r>
              <a:rPr lang="cs-CZ" altLang="cs-CZ" b="1" dirty="0"/>
              <a:t>1 000 000 Kč výdajů </a:t>
            </a:r>
            <a:r>
              <a:rPr lang="cs-CZ" altLang="cs-CZ" dirty="0"/>
              <a:t>na VaV tak vzniká </a:t>
            </a:r>
            <a:r>
              <a:rPr lang="cs-CZ" altLang="cs-CZ" dirty="0" smtClean="0"/>
              <a:t>úspora </a:t>
            </a:r>
            <a:r>
              <a:rPr lang="cs-CZ" altLang="cs-CZ" b="1" dirty="0" smtClean="0"/>
              <a:t>190 </a:t>
            </a:r>
            <a:r>
              <a:rPr lang="cs-CZ" altLang="cs-CZ" b="1" dirty="0"/>
              <a:t>000 Kč</a:t>
            </a:r>
            <a:r>
              <a:rPr lang="cs-CZ" altLang="cs-CZ" b="1" dirty="0" smtClean="0"/>
              <a:t>.</a:t>
            </a:r>
            <a:endParaRPr lang="cs-CZ" altLang="cs-CZ" b="1" dirty="0"/>
          </a:p>
        </p:txBody>
      </p:sp>
      <p:sp>
        <p:nvSpPr>
          <p:cNvPr id="5" name="Rovnoramenný trojúhelník 4"/>
          <p:cNvSpPr/>
          <p:nvPr/>
        </p:nvSpPr>
        <p:spPr>
          <a:xfrm rot="10800000">
            <a:off x="4369797" y="2096052"/>
            <a:ext cx="216024" cy="216024"/>
          </a:xfrm>
          <a:prstGeom prst="triangle">
            <a:avLst/>
          </a:prstGeom>
          <a:solidFill>
            <a:srgbClr val="EB5D40"/>
          </a:solidFill>
          <a:ln>
            <a:solidFill>
              <a:srgbClr val="EB5D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Rovnoramenný trojúhelník 14"/>
          <p:cNvSpPr/>
          <p:nvPr/>
        </p:nvSpPr>
        <p:spPr>
          <a:xfrm rot="10800000">
            <a:off x="4378181" y="3320187"/>
            <a:ext cx="216024" cy="216024"/>
          </a:xfrm>
          <a:prstGeom prst="triangle">
            <a:avLst/>
          </a:prstGeom>
          <a:solidFill>
            <a:srgbClr val="EB5D40"/>
          </a:solidFill>
          <a:ln>
            <a:solidFill>
              <a:srgbClr val="EB5D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Picture 4" descr="Výsledek obrázku pro asociace inovačního podniká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3364"/>
            <a:ext cx="1489348" cy="68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83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hlir\AppData\Local\Temp\notesD06208\graf-cesky-pruhledny_prac.verz.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94972"/>
            <a:ext cx="604962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62257"/>
            <a:ext cx="8229600" cy="313544"/>
          </a:xfrm>
        </p:spPr>
        <p:txBody>
          <a:bodyPr>
            <a:noAutofit/>
          </a:bodyPr>
          <a:lstStyle/>
          <a:p>
            <a:r>
              <a:rPr lang="cs-CZ" altLang="cs-CZ" sz="2400" dirty="0" smtClean="0">
                <a:solidFill>
                  <a:srgbClr val="EB5D40"/>
                </a:solidFill>
                <a:latin typeface="Century Gothic" pitchFamily="34" charset="0"/>
              </a:rPr>
              <a:t>Odpočet na </a:t>
            </a:r>
            <a:r>
              <a:rPr lang="sk-SK" altLang="cs-CZ" sz="2400" dirty="0" smtClean="0">
                <a:solidFill>
                  <a:srgbClr val="EB5D40"/>
                </a:solidFill>
                <a:latin typeface="Century Gothic" pitchFamily="34" charset="0"/>
              </a:rPr>
              <a:t>VaV </a:t>
            </a:r>
            <a:r>
              <a:rPr lang="sk-SK" altLang="cs-CZ" sz="2400" dirty="0">
                <a:solidFill>
                  <a:srgbClr val="EB5D40"/>
                </a:solidFill>
                <a:latin typeface="Century Gothic" pitchFamily="34" charset="0"/>
              </a:rPr>
              <a:t>- </a:t>
            </a:r>
            <a:r>
              <a:rPr lang="cs-CZ" altLang="cs-CZ" sz="2400" dirty="0" smtClean="0">
                <a:solidFill>
                  <a:srgbClr val="EB5D40"/>
                </a:solidFill>
                <a:latin typeface="+mn-lt"/>
                <a:ea typeface="+mn-ea"/>
                <a:cs typeface="+mn-cs"/>
              </a:rPr>
              <a:t>parametry</a:t>
            </a:r>
            <a:r>
              <a:rPr lang="sk-SK" altLang="cs-CZ" sz="2400" dirty="0" smtClean="0">
                <a:solidFill>
                  <a:srgbClr val="EB5D40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altLang="cs-CZ" sz="2400" dirty="0">
                <a:solidFill>
                  <a:srgbClr val="EB5D40"/>
                </a:solidFill>
                <a:latin typeface="+mn-lt"/>
                <a:ea typeface="+mn-ea"/>
                <a:cs typeface="+mn-cs"/>
              </a:rPr>
              <a:t>VaV</a:t>
            </a:r>
            <a:endParaRPr lang="cs-CZ" sz="2400" dirty="0">
              <a:solidFill>
                <a:srgbClr val="EB5D4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1"/>
          <p:cNvSpPr txBox="1">
            <a:spLocks/>
          </p:cNvSpPr>
          <p:nvPr/>
        </p:nvSpPr>
        <p:spPr bwMode="auto">
          <a:xfrm>
            <a:off x="393020" y="1768250"/>
            <a:ext cx="2919040" cy="13286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20000"/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120000"/>
              <a:buFontTx/>
              <a:buBlip>
                <a:blip r:embed="rId4"/>
              </a:buBlip>
              <a:tabLst>
                <a:tab pos="1258888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975" marR="0" indent="-1714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258888" algn="l"/>
              </a:tabLst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1238" marR="0" indent="-1714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258888" algn="l"/>
              </a:tabLst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7463" marR="0" indent="-1714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258888" algn="l"/>
              </a:tabLst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50000"/>
                </a:schemeClr>
              </a:buClr>
              <a:buBlip>
                <a:blip r:embed="rId5"/>
              </a:buBlip>
              <a:defRPr/>
            </a:pPr>
            <a:r>
              <a:rPr lang="sk-SK" altLang="cs-CZ" sz="1400" dirty="0" smtClean="0">
                <a:solidFill>
                  <a:srgbClr val="7C7C7C"/>
                </a:solidFill>
              </a:rPr>
              <a:t>Produktové</a:t>
            </a:r>
            <a:endParaRPr lang="sk-SK" altLang="cs-CZ" sz="1400" dirty="0">
              <a:solidFill>
                <a:srgbClr val="7C7C7C"/>
              </a:solidFill>
            </a:endParaRPr>
          </a:p>
          <a:p>
            <a:pPr>
              <a:buClr>
                <a:schemeClr val="bg2">
                  <a:lumMod val="50000"/>
                </a:schemeClr>
              </a:buClr>
              <a:buBlip>
                <a:blip r:embed="rId5"/>
              </a:buBlip>
              <a:defRPr/>
            </a:pPr>
            <a:r>
              <a:rPr lang="sk-SK" altLang="cs-CZ" sz="1400" dirty="0" smtClean="0">
                <a:solidFill>
                  <a:srgbClr val="7C7C7C"/>
                </a:solidFill>
              </a:rPr>
              <a:t>Technologické</a:t>
            </a:r>
            <a:endParaRPr lang="sk-SK" altLang="cs-CZ" sz="1400" dirty="0">
              <a:solidFill>
                <a:srgbClr val="7C7C7C"/>
              </a:solidFill>
            </a:endParaRPr>
          </a:p>
          <a:p>
            <a:pPr>
              <a:buClr>
                <a:schemeClr val="bg2">
                  <a:lumMod val="50000"/>
                </a:schemeClr>
              </a:buClr>
              <a:buBlip>
                <a:blip r:embed="rId5"/>
              </a:buBlip>
              <a:defRPr/>
            </a:pPr>
            <a:r>
              <a:rPr lang="sk-SK" altLang="cs-CZ" sz="1400" dirty="0">
                <a:solidFill>
                  <a:srgbClr val="7C7C7C"/>
                </a:solidFill>
              </a:rPr>
              <a:t>Procesní </a:t>
            </a:r>
          </a:p>
          <a:p>
            <a:pPr>
              <a:buClr>
                <a:schemeClr val="bg2">
                  <a:lumMod val="50000"/>
                </a:schemeClr>
              </a:buClr>
              <a:buBlip>
                <a:blip r:embed="rId5"/>
              </a:buBlip>
              <a:defRPr/>
            </a:pPr>
            <a:r>
              <a:rPr lang="cs-CZ" altLang="cs-CZ" sz="1400" dirty="0" smtClean="0">
                <a:solidFill>
                  <a:srgbClr val="7C7C7C"/>
                </a:solidFill>
              </a:rPr>
              <a:t>Environmentální</a:t>
            </a:r>
          </a:p>
          <a:p>
            <a:pPr marL="365125" lvl="1" indent="0">
              <a:buNone/>
              <a:defRPr/>
            </a:pPr>
            <a:endParaRPr lang="cs-CZ" altLang="cs-CZ" dirty="0" smtClean="0">
              <a:latin typeface="Arial" charset="0"/>
              <a:cs typeface="Arial" charset="0"/>
            </a:endParaRPr>
          </a:p>
          <a:p>
            <a:pPr lvl="1">
              <a:defRPr/>
            </a:pPr>
            <a:endParaRPr lang="cs-CZ" altLang="cs-CZ" dirty="0" smtClean="0">
              <a:latin typeface="Arial" charset="0"/>
              <a:cs typeface="Arial" charset="0"/>
            </a:endParaRPr>
          </a:p>
        </p:txBody>
      </p:sp>
      <p:sp>
        <p:nvSpPr>
          <p:cNvPr id="7" name="Zástupný symbol pro text 1"/>
          <p:cNvSpPr txBox="1">
            <a:spLocks/>
          </p:cNvSpPr>
          <p:nvPr/>
        </p:nvSpPr>
        <p:spPr bwMode="auto">
          <a:xfrm>
            <a:off x="6660232" y="1995686"/>
            <a:ext cx="2353096" cy="6472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 sz="2000" kern="1200">
                <a:solidFill>
                  <a:srgbClr val="203F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defRPr sz="1400" kern="1200">
                <a:solidFill>
                  <a:srgbClr val="575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3863" indent="-228600" algn="l" rtl="0" eaLnBrk="0" fontAlgn="base" hangingPunct="0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>
                <a:srgbClr val="203F73"/>
              </a:buClr>
              <a:buFont typeface="Arial" charset="0"/>
              <a:buChar char="•"/>
              <a:defRPr sz="1400" kern="1200">
                <a:solidFill>
                  <a:srgbClr val="575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defRPr sz="1300" kern="1200">
                <a:solidFill>
                  <a:srgbClr val="36B1B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defRPr sz="1200" kern="1200">
                <a:solidFill>
                  <a:srgbClr val="575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 eaLnBrk="1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120000"/>
              <a:buBlip>
                <a:blip r:embed="rId5"/>
              </a:buBlip>
              <a:defRPr/>
            </a:pPr>
            <a:r>
              <a:rPr lang="cs-CZ" altLang="cs-CZ" b="1" dirty="0" smtClean="0">
                <a:solidFill>
                  <a:srgbClr val="7C7C7C"/>
                </a:solidFill>
                <a:latin typeface="+mn-lt"/>
                <a:cs typeface="+mn-cs"/>
              </a:rPr>
              <a:t>Interní VaV</a:t>
            </a:r>
          </a:p>
          <a:p>
            <a:pPr marL="285750" lvl="2" indent="-285750" eaLnBrk="1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120000"/>
              <a:buBlip>
                <a:blip r:embed="rId5"/>
              </a:buBlip>
              <a:defRPr/>
            </a:pPr>
            <a:r>
              <a:rPr lang="cs-CZ" altLang="cs-CZ" b="1" dirty="0" smtClean="0">
                <a:solidFill>
                  <a:srgbClr val="7C7C7C"/>
                </a:solidFill>
                <a:latin typeface="+mn-lt"/>
                <a:cs typeface="+mn-cs"/>
              </a:rPr>
              <a:t>Zakázkový VaV</a:t>
            </a:r>
            <a:endParaRPr lang="cs-CZ" altLang="cs-CZ" b="1" dirty="0">
              <a:solidFill>
                <a:srgbClr val="7C7C7C"/>
              </a:solidFill>
              <a:latin typeface="+mn-lt"/>
              <a:cs typeface="+mn-cs"/>
            </a:endParaRPr>
          </a:p>
        </p:txBody>
      </p:sp>
      <p:pic>
        <p:nvPicPr>
          <p:cNvPr id="6" name="Picture 4" descr="Výsledek obrázku pro asociace inovačního podnikán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3364"/>
            <a:ext cx="1489348" cy="68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416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62257"/>
            <a:ext cx="8229600" cy="313544"/>
          </a:xfrm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EB5D40"/>
                </a:solidFill>
              </a:rPr>
              <a:t>Odpočet na VaV </a:t>
            </a:r>
            <a:r>
              <a:rPr lang="cs-CZ" sz="2400" dirty="0">
                <a:solidFill>
                  <a:srgbClr val="EB5D40"/>
                </a:solidFill>
              </a:rPr>
              <a:t>- </a:t>
            </a:r>
            <a:r>
              <a:rPr lang="cs-CZ" sz="2400" dirty="0">
                <a:solidFill>
                  <a:srgbClr val="EB5D40"/>
                </a:solidFill>
                <a:latin typeface="+mn-lt"/>
                <a:ea typeface="+mn-ea"/>
                <a:cs typeface="+mn-cs"/>
              </a:rPr>
              <a:t>uplatnitelné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5" y="987574"/>
            <a:ext cx="3754759" cy="2144177"/>
          </a:xfrm>
        </p:spPr>
        <p:txBody>
          <a:bodyPr wrap="square">
            <a:spAutoFit/>
          </a:bodyPr>
          <a:lstStyle/>
          <a:p>
            <a:pPr marL="0" lvl="1" indent="0">
              <a:spcAft>
                <a:spcPts val="1000"/>
              </a:spcAft>
              <a:buNone/>
              <a:defRPr/>
            </a:pPr>
            <a:r>
              <a:rPr lang="cs-CZ" sz="1600" b="1" dirty="0">
                <a:solidFill>
                  <a:srgbClr val="7C7C7C"/>
                </a:solidFill>
                <a:cs typeface="Arial" charset="0"/>
              </a:rPr>
              <a:t>Osobní výdaje</a:t>
            </a: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 smtClean="0"/>
              <a:t>Mzdy zaměstnanců</a:t>
            </a: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 smtClean="0"/>
              <a:t>Zákonné odvody zaměstnanců</a:t>
            </a: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 smtClean="0"/>
              <a:t>Odměna na základě DPP</a:t>
            </a: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 smtClean="0"/>
              <a:t>Odměna na základě DPČ</a:t>
            </a: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 smtClean="0"/>
              <a:t>Zvýšení pohyblivé části mzdy</a:t>
            </a: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 smtClean="0"/>
              <a:t>Cestovní náhrady zaměstnanců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355976" y="987574"/>
            <a:ext cx="4464496" cy="235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4161750" indent="-24161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eaLnBrk="1" hangingPunct="1">
              <a:spcBef>
                <a:spcPts val="600"/>
              </a:spcBef>
              <a:spcAft>
                <a:spcPts val="1000"/>
              </a:spcAft>
              <a:buSzPct val="120000"/>
              <a:tabLst>
                <a:tab pos="1258888" algn="l"/>
              </a:tabLst>
              <a:defRPr/>
            </a:pPr>
            <a:r>
              <a:rPr lang="cs-CZ" sz="1600" b="1" dirty="0">
                <a:solidFill>
                  <a:srgbClr val="7C7C7C"/>
                </a:solidFill>
                <a:latin typeface="+mn-lt"/>
                <a:ea typeface="+mn-ea"/>
                <a:cs typeface="Arial" charset="0"/>
              </a:rPr>
              <a:t>Provozní výdaje</a:t>
            </a:r>
          </a:p>
          <a:p>
            <a:pPr marL="285750" lvl="1" indent="-285750" eaLnBrk="1" hangingPunct="1">
              <a:spcAft>
                <a:spcPts val="600"/>
              </a:spcAft>
              <a:buSzPct val="120000"/>
              <a:buBlip>
                <a:blip r:embed="rId2"/>
              </a:buBlip>
              <a:tabLst>
                <a:tab pos="1258888" algn="l"/>
              </a:tabLst>
              <a:defRPr/>
            </a:pPr>
            <a:r>
              <a:rPr lang="cs-CZ" sz="1400" dirty="0">
                <a:latin typeface="+mn-lt"/>
                <a:ea typeface="+mn-ea"/>
              </a:rPr>
              <a:t>Materiál </a:t>
            </a:r>
            <a:r>
              <a:rPr lang="cs-CZ" sz="1400" dirty="0" smtClean="0">
                <a:latin typeface="+mn-lt"/>
                <a:ea typeface="+mn-ea"/>
              </a:rPr>
              <a:t>výrobní, testovací, komponenty účtované „</a:t>
            </a:r>
            <a:r>
              <a:rPr lang="cs-CZ" sz="1400" smtClean="0">
                <a:latin typeface="+mn-lt"/>
                <a:ea typeface="+mn-ea"/>
              </a:rPr>
              <a:t>do spotřeby (501)“</a:t>
            </a:r>
            <a:endParaRPr lang="cs-CZ" sz="1400" dirty="0">
              <a:latin typeface="+mn-lt"/>
              <a:ea typeface="+mn-ea"/>
            </a:endParaRPr>
          </a:p>
          <a:p>
            <a:pPr marL="285750" lvl="1" indent="-285750" eaLnBrk="1" hangingPunct="1">
              <a:spcAft>
                <a:spcPts val="600"/>
              </a:spcAft>
              <a:buSzPct val="120000"/>
              <a:buBlip>
                <a:blip r:embed="rId2"/>
              </a:buBlip>
              <a:tabLst>
                <a:tab pos="1258888" algn="l"/>
              </a:tabLst>
              <a:defRPr/>
            </a:pPr>
            <a:r>
              <a:rPr lang="cs-CZ" sz="1400" dirty="0" smtClean="0">
                <a:latin typeface="+mn-lt"/>
                <a:ea typeface="+mn-ea"/>
              </a:rPr>
              <a:t>Drobný </a:t>
            </a:r>
            <a:r>
              <a:rPr lang="cs-CZ" sz="1400" dirty="0">
                <a:latin typeface="+mn-lt"/>
                <a:ea typeface="+mn-ea"/>
              </a:rPr>
              <a:t>hmotný a nehmotný majetek</a:t>
            </a:r>
          </a:p>
          <a:p>
            <a:pPr marL="285750" lvl="1" indent="-285750" eaLnBrk="1" hangingPunct="1">
              <a:spcAft>
                <a:spcPts val="600"/>
              </a:spcAft>
              <a:buSzPct val="120000"/>
              <a:buBlip>
                <a:blip r:embed="rId2"/>
              </a:buBlip>
              <a:tabLst>
                <a:tab pos="1258888" algn="l"/>
              </a:tabLst>
              <a:defRPr/>
            </a:pPr>
            <a:r>
              <a:rPr lang="cs-CZ" sz="1400" dirty="0">
                <a:latin typeface="+mn-lt"/>
                <a:ea typeface="+mn-ea"/>
              </a:rPr>
              <a:t>Zásoby</a:t>
            </a:r>
          </a:p>
          <a:p>
            <a:pPr marL="285750" lvl="1" indent="-285750" eaLnBrk="1" hangingPunct="1">
              <a:spcAft>
                <a:spcPts val="600"/>
              </a:spcAft>
              <a:buSzPct val="120000"/>
              <a:buBlip>
                <a:blip r:embed="rId2"/>
              </a:buBlip>
              <a:tabLst>
                <a:tab pos="1258888" algn="l"/>
              </a:tabLst>
              <a:defRPr/>
            </a:pPr>
            <a:r>
              <a:rPr lang="cs-CZ" sz="1400" dirty="0">
                <a:latin typeface="+mn-lt"/>
                <a:ea typeface="+mn-ea"/>
              </a:rPr>
              <a:t>Elektrická energie, teplo, plyn</a:t>
            </a:r>
          </a:p>
          <a:p>
            <a:pPr marL="285750" lvl="1" indent="-285750" eaLnBrk="1" hangingPunct="1">
              <a:spcAft>
                <a:spcPts val="600"/>
              </a:spcAft>
              <a:buSzPct val="120000"/>
              <a:buBlip>
                <a:blip r:embed="rId2"/>
              </a:buBlip>
              <a:tabLst>
                <a:tab pos="1258888" algn="l"/>
              </a:tabLst>
              <a:defRPr/>
            </a:pPr>
            <a:r>
              <a:rPr lang="cs-CZ" sz="1400" dirty="0">
                <a:latin typeface="+mn-lt"/>
                <a:ea typeface="+mn-ea"/>
              </a:rPr>
              <a:t>Telekomunikační </a:t>
            </a:r>
            <a:r>
              <a:rPr lang="cs-CZ" sz="1400" dirty="0" smtClean="0">
                <a:latin typeface="+mn-lt"/>
                <a:ea typeface="+mn-ea"/>
              </a:rPr>
              <a:t>poplatky, vodné</a:t>
            </a:r>
            <a:r>
              <a:rPr lang="cs-CZ" sz="1400" dirty="0">
                <a:latin typeface="+mn-lt"/>
                <a:ea typeface="+mn-ea"/>
              </a:rPr>
              <a:t>, stočné</a:t>
            </a:r>
          </a:p>
          <a:p>
            <a:pPr marL="285750" lvl="1" indent="-285750" eaLnBrk="1" hangingPunct="1">
              <a:spcAft>
                <a:spcPts val="600"/>
              </a:spcAft>
              <a:buSzPct val="120000"/>
              <a:buBlip>
                <a:blip r:embed="rId2"/>
              </a:buBlip>
              <a:tabLst>
                <a:tab pos="1258888" algn="l"/>
              </a:tabLst>
              <a:defRPr/>
            </a:pPr>
            <a:r>
              <a:rPr lang="cs-CZ" sz="1400" dirty="0" smtClean="0">
                <a:latin typeface="+mn-lt"/>
                <a:ea typeface="+mn-ea"/>
              </a:rPr>
              <a:t>Odborná </a:t>
            </a:r>
            <a:r>
              <a:rPr lang="cs-CZ" sz="1400" dirty="0">
                <a:latin typeface="+mn-lt"/>
                <a:ea typeface="+mn-ea"/>
              </a:rPr>
              <a:t>literatura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67545" y="3147814"/>
            <a:ext cx="3754759" cy="126701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20000"/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120000"/>
              <a:buFontTx/>
              <a:buBlip>
                <a:blip r:embed="rId2"/>
              </a:buBlip>
              <a:tabLst>
                <a:tab pos="1258888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975" marR="0" indent="-1714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258888" algn="l"/>
              </a:tabLst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1238" marR="0" indent="-1714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258888" algn="l"/>
              </a:tabLst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7463" marR="0" indent="-1714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258888" algn="l"/>
              </a:tabLst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Aft>
                <a:spcPts val="1000"/>
              </a:spcAft>
              <a:buNone/>
              <a:defRPr/>
            </a:pPr>
            <a:r>
              <a:rPr lang="cs-CZ" sz="1600" b="1" dirty="0">
                <a:solidFill>
                  <a:srgbClr val="7C7C7C"/>
                </a:solidFill>
                <a:cs typeface="Arial" charset="0"/>
              </a:rPr>
              <a:t>Majetek</a:t>
            </a: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 smtClean="0"/>
              <a:t>Daňové odpisy DHM </a:t>
            </a: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 smtClean="0"/>
              <a:t>Daňové odpisy DHNM</a:t>
            </a: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 smtClean="0"/>
              <a:t>Splátky finančního leasingu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369379" y="3435846"/>
            <a:ext cx="3754759" cy="97462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20000"/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120000"/>
              <a:buFontTx/>
              <a:buBlip>
                <a:blip r:embed="rId2"/>
              </a:buBlip>
              <a:tabLst>
                <a:tab pos="1258888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975" marR="0" indent="-1714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258888" algn="l"/>
              </a:tabLst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1238" marR="0" indent="-1714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258888" algn="l"/>
              </a:tabLst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7463" marR="0" indent="-1714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258888" algn="l"/>
              </a:tabLst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Aft>
                <a:spcPts val="1000"/>
              </a:spcAft>
              <a:buFontTx/>
              <a:buNone/>
              <a:defRPr/>
            </a:pPr>
            <a:r>
              <a:rPr lang="cs-CZ" sz="1600" b="1" dirty="0">
                <a:solidFill>
                  <a:srgbClr val="7C7C7C"/>
                </a:solidFill>
                <a:cs typeface="Arial" charset="0"/>
              </a:rPr>
              <a:t>Další</a:t>
            </a: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 smtClean="0"/>
              <a:t>Služby od tzv. výzkumných organizací</a:t>
            </a: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 smtClean="0"/>
              <a:t>Certifikace výsledků VaV</a:t>
            </a:r>
          </a:p>
        </p:txBody>
      </p:sp>
      <p:pic>
        <p:nvPicPr>
          <p:cNvPr id="9" name="Picture 4" descr="Výsledek obrázku pro asociace inovačního podniká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3364"/>
            <a:ext cx="1489348" cy="68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600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62257"/>
            <a:ext cx="8229600" cy="313544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rgbClr val="EB5D40"/>
                </a:solidFill>
              </a:rPr>
              <a:t>Odpočet na VaV </a:t>
            </a:r>
            <a:r>
              <a:rPr lang="pl-PL" sz="2400" dirty="0">
                <a:solidFill>
                  <a:srgbClr val="EB5D40"/>
                </a:solidFill>
              </a:rPr>
              <a:t>- </a:t>
            </a:r>
            <a:r>
              <a:rPr lang="pl-PL" sz="2400" dirty="0" smtClean="0">
                <a:solidFill>
                  <a:srgbClr val="EB5D40"/>
                </a:solidFill>
              </a:rPr>
              <a:t>výhody</a:t>
            </a:r>
            <a:endParaRPr lang="cs-CZ" sz="2400" dirty="0">
              <a:solidFill>
                <a:srgbClr val="EB5D4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95536" y="1203598"/>
            <a:ext cx="4039200" cy="291632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7C7C7C"/>
                </a:solidFill>
              </a:rPr>
              <a:t>Hlavní výhody VaV odpočtu</a:t>
            </a:r>
            <a:endParaRPr lang="cs-CZ" sz="1600" b="0" dirty="0" smtClean="0">
              <a:solidFill>
                <a:srgbClr val="7C7C7C"/>
              </a:solidFill>
            </a:endParaRP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cs-CZ" sz="1400" b="0" dirty="0"/>
              <a:t>K VaV </a:t>
            </a:r>
            <a:r>
              <a:rPr lang="cs-CZ" sz="1400" dirty="0" smtClean="0"/>
              <a:t>není</a:t>
            </a:r>
            <a:r>
              <a:rPr lang="cs-CZ" sz="1400" b="0" dirty="0" smtClean="0"/>
              <a:t> nutné </a:t>
            </a:r>
            <a:r>
              <a:rPr lang="cs-CZ" sz="1400" b="0" dirty="0"/>
              <a:t>vést oddělenou účetní evidenci </a:t>
            </a:r>
            <a:endParaRPr lang="cs-CZ" sz="1400" dirty="0">
              <a:solidFill>
                <a:srgbClr val="7C7C7C"/>
              </a:solidFill>
            </a:endParaRP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cs-CZ" sz="1400" dirty="0" smtClean="0"/>
              <a:t>Nemusí</a:t>
            </a:r>
            <a:r>
              <a:rPr lang="cs-CZ" sz="1400" b="0" dirty="0" smtClean="0"/>
              <a:t> </a:t>
            </a:r>
            <a:r>
              <a:rPr lang="cs-CZ" sz="1400" b="0" dirty="0"/>
              <a:t>jít o mezinárodně unikátní vývojové </a:t>
            </a:r>
            <a:r>
              <a:rPr lang="cs-CZ" sz="1400" b="0" dirty="0" smtClean="0"/>
              <a:t>řešení</a:t>
            </a:r>
            <a:endParaRPr lang="cs-CZ" sz="1400" dirty="0">
              <a:solidFill>
                <a:srgbClr val="7C7C7C"/>
              </a:solidFill>
            </a:endParaRP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cs-CZ" sz="1400" dirty="0" smtClean="0"/>
              <a:t>Lze</a:t>
            </a:r>
            <a:r>
              <a:rPr lang="cs-CZ" sz="1400" b="0" dirty="0" smtClean="0"/>
              <a:t> </a:t>
            </a:r>
            <a:r>
              <a:rPr lang="cs-CZ" sz="1400" b="0" dirty="0"/>
              <a:t>uplatňovat zakázkový VaV hrazený </a:t>
            </a:r>
            <a:r>
              <a:rPr lang="cs-CZ" sz="1400" b="0" dirty="0" smtClean="0"/>
              <a:t>odběratelem</a:t>
            </a:r>
            <a:endParaRPr lang="cs-CZ" sz="1400" dirty="0">
              <a:solidFill>
                <a:srgbClr val="7C7C7C"/>
              </a:solidFill>
            </a:endParaRP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cs-CZ" sz="1400" b="0" dirty="0"/>
              <a:t>Ve společnosti </a:t>
            </a:r>
            <a:r>
              <a:rPr lang="cs-CZ" sz="1400" dirty="0" smtClean="0"/>
              <a:t>nemusí </a:t>
            </a:r>
            <a:r>
              <a:rPr lang="cs-CZ" sz="1400" b="0" dirty="0"/>
              <a:t>existovat vývojové </a:t>
            </a:r>
            <a:r>
              <a:rPr lang="cs-CZ" sz="1400" b="0" dirty="0" smtClean="0"/>
              <a:t>oddělení</a:t>
            </a:r>
            <a:endParaRPr lang="cs-CZ" sz="1400" dirty="0">
              <a:solidFill>
                <a:srgbClr val="7C7C7C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665335" y="1203598"/>
            <a:ext cx="4155138" cy="291589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20000"/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120000"/>
              <a:buFontTx/>
              <a:buBlip>
                <a:blip r:embed="rId3"/>
              </a:buBlip>
              <a:tabLst>
                <a:tab pos="1258888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975" marR="0" indent="-1714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258888" algn="l"/>
              </a:tabLst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1238" marR="0" indent="-1714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258888" algn="l"/>
              </a:tabLst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7463" marR="0" indent="-1714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258888" algn="l"/>
              </a:tabLst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 smtClean="0">
              <a:solidFill>
                <a:srgbClr val="7C7C7C"/>
              </a:solidFill>
            </a:endParaRPr>
          </a:p>
          <a:p>
            <a:pPr>
              <a:spcBef>
                <a:spcPts val="1800"/>
              </a:spcBef>
              <a:buBlip>
                <a:blip r:embed="rId4"/>
              </a:buBlip>
            </a:pPr>
            <a:r>
              <a:rPr lang="cs-CZ" sz="1400" b="0" dirty="0" smtClean="0"/>
              <a:t>Na VaV odpočet </a:t>
            </a:r>
            <a:r>
              <a:rPr lang="cs-CZ" sz="1400" dirty="0" smtClean="0"/>
              <a:t>je právní nárok</a:t>
            </a:r>
            <a:r>
              <a:rPr lang="cs-CZ" sz="1400" b="0" dirty="0" smtClean="0"/>
              <a:t>, lze ho uplatnit každoročně</a:t>
            </a:r>
          </a:p>
          <a:p>
            <a:pPr>
              <a:lnSpc>
                <a:spcPct val="110000"/>
              </a:lnSpc>
              <a:spcBef>
                <a:spcPts val="1800"/>
              </a:spcBef>
              <a:buBlip>
                <a:blip r:embed="rId4"/>
              </a:buBlip>
            </a:pPr>
            <a:r>
              <a:rPr lang="cs-CZ" sz="1400" b="0" dirty="0" smtClean="0"/>
              <a:t>Je </a:t>
            </a:r>
            <a:r>
              <a:rPr lang="cs-CZ" sz="1400" b="0" dirty="0"/>
              <a:t>využitelný </a:t>
            </a:r>
            <a:r>
              <a:rPr lang="cs-CZ" sz="1400" dirty="0"/>
              <a:t>pro všechna odvětví </a:t>
            </a:r>
            <a:r>
              <a:rPr lang="cs-CZ" sz="1400" b="0" dirty="0" smtClean="0"/>
              <a:t>a </a:t>
            </a:r>
            <a:r>
              <a:rPr lang="cs-CZ" sz="1400" b="0" dirty="0"/>
              <a:t>pro různé typy projektů</a:t>
            </a:r>
          </a:p>
          <a:p>
            <a:pPr>
              <a:spcBef>
                <a:spcPts val="1800"/>
              </a:spcBef>
              <a:buBlip>
                <a:blip r:embed="rId4"/>
              </a:buBlip>
            </a:pPr>
            <a:r>
              <a:rPr lang="cs-CZ" sz="1400" b="0" dirty="0"/>
              <a:t>Umožňuje uplatnit </a:t>
            </a:r>
            <a:r>
              <a:rPr lang="cs-CZ" sz="1400" dirty="0" smtClean="0"/>
              <a:t>široké spektrum </a:t>
            </a:r>
            <a:r>
              <a:rPr lang="cs-CZ" sz="1400" dirty="0"/>
              <a:t>nákladů </a:t>
            </a:r>
            <a:r>
              <a:rPr lang="cs-CZ" sz="1400" dirty="0" smtClean="0"/>
              <a:t>bez maximální </a:t>
            </a:r>
            <a:r>
              <a:rPr lang="cs-CZ" sz="1400" dirty="0"/>
              <a:t>hranice</a:t>
            </a:r>
          </a:p>
          <a:p>
            <a:pPr>
              <a:spcBef>
                <a:spcPts val="1800"/>
              </a:spcBef>
              <a:buBlip>
                <a:blip r:embed="rId4"/>
              </a:buBlip>
            </a:pPr>
            <a:r>
              <a:rPr lang="cs-CZ" sz="1400" b="0" dirty="0"/>
              <a:t>V případě ztráty </a:t>
            </a:r>
            <a:r>
              <a:rPr lang="cs-CZ" sz="1400" dirty="0"/>
              <a:t>lze přenést úsporu </a:t>
            </a:r>
            <a:r>
              <a:rPr lang="cs-CZ" sz="1400" dirty="0" smtClean="0"/>
              <a:t>do </a:t>
            </a:r>
            <a:r>
              <a:rPr lang="cs-CZ" sz="1400" dirty="0"/>
              <a:t>dalších </a:t>
            </a:r>
            <a:r>
              <a:rPr lang="cs-CZ" sz="1400" dirty="0" smtClean="0"/>
              <a:t>let</a:t>
            </a:r>
          </a:p>
        </p:txBody>
      </p:sp>
      <p:pic>
        <p:nvPicPr>
          <p:cNvPr id="5" name="Picture 4" descr="Výsledek obrázku pro asociace inovačního podnikán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3364"/>
            <a:ext cx="1489348" cy="68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422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83768" y="1419623"/>
            <a:ext cx="4176464" cy="12807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 smtClean="0">
                <a:solidFill>
                  <a:srgbClr val="EB5D40"/>
                </a:solidFill>
              </a:rPr>
              <a:t>Vybrané statistiky ČR</a:t>
            </a:r>
            <a:endParaRPr lang="cs-CZ" dirty="0">
              <a:solidFill>
                <a:srgbClr val="EB5D40"/>
              </a:solidFill>
            </a:endParaRPr>
          </a:p>
        </p:txBody>
      </p:sp>
      <p:pic>
        <p:nvPicPr>
          <p:cNvPr id="4" name="Picture 4" descr="Výsledek obrázku pro asociace inovačního podniká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285750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595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Alma 4:3">
  <a:themeElements>
    <a:clrScheme name="Alma consulting group">
      <a:dk1>
        <a:srgbClr val="7C7C7C"/>
      </a:dk1>
      <a:lt1>
        <a:sysClr val="window" lastClr="FFFFFF"/>
      </a:lt1>
      <a:dk2>
        <a:srgbClr val="95979A"/>
      </a:dk2>
      <a:lt2>
        <a:srgbClr val="FFFFFF"/>
      </a:lt2>
      <a:accent1>
        <a:srgbClr val="009FE3"/>
      </a:accent1>
      <a:accent2>
        <a:srgbClr val="68378D"/>
      </a:accent2>
      <a:accent3>
        <a:srgbClr val="EB5D40"/>
      </a:accent3>
      <a:accent4>
        <a:srgbClr val="51B9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m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fe7e5db69324a76985a9b2a24bbdfe1 xmlns="9e554c7d-b918-43c3-98f7-8f8dbd5def57">
      <Terms xmlns="http://schemas.microsoft.com/office/infopath/2007/PartnerControls"/>
    </ife7e5db69324a76985a9b2a24bbdfe1>
    <TaxCatchAll xmlns="9e554c7d-b918-43c3-98f7-8f8dbd5def57">
      <Value>243</Value>
    </TaxCatchAll>
    <oee0fa05c9224bb597b0076ba724108a xmlns="9e554c7d-b918-43c3-98f7-8f8dbd5def57">
      <Terms xmlns="http://schemas.microsoft.com/office/infopath/2007/PartnerControls"/>
    </oee0fa05c9224bb597b0076ba724108a>
    <pe1ff285d62b4d35af30b548efb0e918 xmlns="9e554c7d-b918-43c3-98f7-8f8dbd5def57">
      <Terms xmlns="http://schemas.microsoft.com/office/infopath/2007/PartnerControls"/>
    </pe1ff285d62b4d35af30b548efb0e918>
    <ldfe8ef2d400460a8e14ced7aec63768 xmlns="9e554c7d-b918-43c3-98f7-8f8dbd5def57">
      <Terms xmlns="http://schemas.microsoft.com/office/infopath/2007/PartnerControls">
        <TermInfo xmlns="http://schemas.microsoft.com/office/infopath/2007/PartnerControls">
          <TermName xmlns="http://schemas.microsoft.com/office/infopath/2007/PartnerControls">Modèle Power Point</TermName>
          <TermId xmlns="http://schemas.microsoft.com/office/infopath/2007/PartnerControls">54a50e62-099e-4fb2-a79a-123bac004938</TermId>
        </TermInfo>
      </Terms>
    </ldfe8ef2d400460a8e14ced7aec63768>
    <dbc5296bd05d425880a6517502953c83 xmlns="9e554c7d-b918-43c3-98f7-8f8dbd5def57">
      <Terms xmlns="http://schemas.microsoft.com/office/infopath/2007/PartnerControls"/>
    </dbc5296bd05d425880a6517502953c83>
    <l8cf3cf44e3741e1b01ce29c23063d5d xmlns="9e554c7d-b918-43c3-98f7-8f8dbd5def57">
      <Terms xmlns="http://schemas.microsoft.com/office/infopath/2007/PartnerControls"/>
    </l8cf3cf44e3741e1b01ce29c23063d5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s Alma" ma:contentTypeID="0x0101008CC45978B8DE4964B8A47E99124D37EC00127EAF8FD683F749A40181F33AE4C21C" ma:contentTypeVersion="0" ma:contentTypeDescription="Documents Alma" ma:contentTypeScope="" ma:versionID="11eb17098eb5dcda8e86ea94b74f0b5d">
  <xsd:schema xmlns:xsd="http://www.w3.org/2001/XMLSchema" xmlns:xs="http://www.w3.org/2001/XMLSchema" xmlns:p="http://schemas.microsoft.com/office/2006/metadata/properties" xmlns:ns2="9e554c7d-b918-43c3-98f7-8f8dbd5def57" targetNamespace="http://schemas.microsoft.com/office/2006/metadata/properties" ma:root="true" ma:fieldsID="c6cca49cbf65aa8519b099eef2c9c1fa" ns2:_="">
    <xsd:import namespace="9e554c7d-b918-43c3-98f7-8f8dbd5def57"/>
    <xsd:element name="properties">
      <xsd:complexType>
        <xsd:sequence>
          <xsd:element name="documentManagement">
            <xsd:complexType>
              <xsd:all>
                <xsd:element ref="ns2:ife7e5db69324a76985a9b2a24bbdfe1" minOccurs="0"/>
                <xsd:element ref="ns2:TaxCatchAll" minOccurs="0"/>
                <xsd:element ref="ns2:TaxCatchAllLabel" minOccurs="0"/>
                <xsd:element ref="ns2:pe1ff285d62b4d35af30b548efb0e918" minOccurs="0"/>
                <xsd:element ref="ns2:dbc5296bd05d425880a6517502953c83" minOccurs="0"/>
                <xsd:element ref="ns2:oee0fa05c9224bb597b0076ba724108a" minOccurs="0"/>
                <xsd:element ref="ns2:ldfe8ef2d400460a8e14ced7aec63768" minOccurs="0"/>
                <xsd:element ref="ns2:l8cf3cf44e3741e1b01ce29c23063d5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54c7d-b918-43c3-98f7-8f8dbd5def57" elementFormDefault="qualified">
    <xsd:import namespace="http://schemas.microsoft.com/office/2006/documentManagement/types"/>
    <xsd:import namespace="http://schemas.microsoft.com/office/infopath/2007/PartnerControls"/>
    <xsd:element name="ife7e5db69324a76985a9b2a24bbdfe1" ma:index="8" nillable="true" ma:taxonomy="true" ma:internalName="ife7e5db69324a76985a9b2a24bbdfe1" ma:taxonomyFieldName="ALMACGBusinessUnit" ma:displayName="Business Unit" ma:fieldId="{2fe7e5db-6932-4a76-985a-9b2a24bbdfe1}" ma:sspId="ce767d4c-ebfb-44c9-b0e9-c9cd2213673a" ma:termSetId="2c42dabf-068b-4ee5-86e3-9d0712a8bf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Colonne Attraper tout de Taxonomie" ma:description="" ma:hidden="true" ma:list="{150c08b2-dbd9-49aa-afdc-c59183f3534a}" ma:internalName="TaxCatchAll" ma:showField="CatchAllData" ma:web="9e554c7d-b918-43c3-98f7-8f8dbd5def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Colonne Attraper tout de Taxonomie1" ma:description="" ma:hidden="true" ma:list="{150c08b2-dbd9-49aa-afdc-c59183f3534a}" ma:internalName="TaxCatchAllLabel" ma:readOnly="true" ma:showField="CatchAllDataLabel" ma:web="9e554c7d-b918-43c3-98f7-8f8dbd5def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e1ff285d62b4d35af30b548efb0e918" ma:index="12" nillable="true" ma:taxonomy="true" ma:internalName="pe1ff285d62b4d35af30b548efb0e918" ma:taxonomyFieldName="ALMACGProductFamily" ma:displayName="Famille de produits" ma:default="" ma:fieldId="{9e1ff285-d62b-4d35-af30-b548efb0e918}" ma:taxonomyMulti="true" ma:sspId="ce767d4c-ebfb-44c9-b0e9-c9cd2213673a" ma:termSetId="8faf7fd2-d6c7-46fe-854f-cd97ee96c5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bc5296bd05d425880a6517502953c83" ma:index="14" nillable="true" ma:taxonomy="true" ma:internalName="dbc5296bd05d425880a6517502953c83" ma:taxonomyFieldName="ALMACGStep" ma:displayName="Etape" ma:fieldId="{dbc5296b-d05d-4258-80a6-517502953c83}" ma:sspId="ce767d4c-ebfb-44c9-b0e9-c9cd2213673a" ma:termSetId="ac5c222c-70aa-4237-8bf7-4bc533af09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e0fa05c9224bb597b0076ba724108a" ma:index="16" nillable="true" ma:taxonomy="true" ma:internalName="oee0fa05c9224bb597b0076ba724108a" ma:taxonomyFieldName="ALMACGExpertise" ma:displayName="Expertise" ma:fieldId="{8ee0fa05-c922-4bb5-97b0-076ba724108a}" ma:sspId="ce767d4c-ebfb-44c9-b0e9-c9cd2213673a" ma:termSetId="7c824082-d483-4856-af08-dc2f43f231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dfe8ef2d400460a8e14ced7aec63768" ma:index="18" nillable="true" ma:taxonomy="true" ma:internalName="ldfe8ef2d400460a8e14ced7aec63768" ma:taxonomyFieldName="ALMACGDocumentType" ma:displayName="Type de documents" ma:fieldId="{5dfe8ef2-d400-460a-8e14-ced7aec63768}" ma:sspId="ce767d4c-ebfb-44c9-b0e9-c9cd2213673a" ma:termSetId="582f98fd-ddbd-4b16-9de3-94e97b9c4e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8cf3cf44e3741e1b01ce29c23063d5d" ma:index="20" nillable="true" ma:taxonomy="true" ma:internalName="l8cf3cf44e3741e1b01ce29c23063d5d" ma:taxonomyFieldName="ALMACGPublishingType" ma:displayName="Type de publication" ma:fieldId="{58cf3cf4-4e37-41e1-b01c-e29c23063d5d}" ma:sspId="ce767d4c-ebfb-44c9-b0e9-c9cd2213673a" ma:termSetId="c2c5415a-a57a-4df4-8ba5-ceb1cccb46d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95150B-9623-4196-B53C-9394927801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FD2954-6474-4BC3-BBD9-AB231A3E138F}">
  <ds:schemaRefs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9e554c7d-b918-43c3-98f7-8f8dbd5def5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2CEC716-C854-4AAC-A3FA-F0BA92656F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554c7d-b918-43c3-98f7-8f8dbd5def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43326</TotalTime>
  <Words>441</Words>
  <Application>Microsoft Office PowerPoint</Application>
  <PresentationFormat>Předvádění na obrazovce (16:9)</PresentationFormat>
  <Paragraphs>91</Paragraphs>
  <Slides>18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Masque Alma 4:3</vt:lpstr>
      <vt:lpstr>FINANCOVÁNÍ INOVACÍ  Odpočet na podporu výzkumu a vývoje</vt:lpstr>
      <vt:lpstr>Odpočet na VaV - obsah</vt:lpstr>
      <vt:lpstr>Systém odpočtu na VaV ČR</vt:lpstr>
      <vt:lpstr>Odpočet na VaV - úvod</vt:lpstr>
      <vt:lpstr>Odpočet na VaV - výpočet úspory</vt:lpstr>
      <vt:lpstr>Odpočet na VaV - parametry VaV</vt:lpstr>
      <vt:lpstr>Odpočet na VaV - uplatnitelné náklady</vt:lpstr>
      <vt:lpstr>Odpočet na VaV - výhody</vt:lpstr>
      <vt:lpstr>Vybrané statistiky ČR</vt:lpstr>
      <vt:lpstr>Odpočet na VaV – vývoj v ČR</vt:lpstr>
      <vt:lpstr>Odpočet na VaV – kraje a velikost v roce 2016</vt:lpstr>
      <vt:lpstr>Odpočet na VaV – odvětví v roce 2016</vt:lpstr>
      <vt:lpstr>Mezinárodní kontext odpočtu na VaV</vt:lpstr>
      <vt:lpstr>Odpočet na VaV – mezinárodní srovnání</vt:lpstr>
      <vt:lpstr>Odpočet na VaV – mezinárodní srovnání</vt:lpstr>
      <vt:lpstr>Odpočet na VaV – mezinárodní srovnání</vt:lpstr>
      <vt:lpstr>Odpočet na VaV – mezinárodní srovnání</vt:lpstr>
      <vt:lpstr>Diskuze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Ayming</dc:title>
  <dc:creator>Pol // La boite à slides</dc:creator>
  <cp:lastModifiedBy>pc</cp:lastModifiedBy>
  <cp:revision>635</cp:revision>
  <cp:lastPrinted>2016-03-04T11:30:14Z</cp:lastPrinted>
  <dcterms:created xsi:type="dcterms:W3CDTF">2016-01-29T10:39:18Z</dcterms:created>
  <dcterms:modified xsi:type="dcterms:W3CDTF">2018-12-03T06:24:20Z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0x0101008CC45978B8DE4964B8A47E99124D37EC00127EAF8FD683F749A40181F33AE4C21C</vt:lpwstr>
  </property>
  <property fmtid="{D5CDD505-2E9C-101B-9397-08002B2CF9AE}" pid="3" name="ALMACGDocumentType">
    <vt:lpwstr>243;#Modèle Power Point|54a50e62-099e-4fb2-a79a-123bac004938</vt:lpwstr>
  </property>
  <property fmtid="{D5CDD505-2E9C-101B-9397-08002B2CF9AE}" pid="4" name="ALMACGBusinessUnit">
    <vt:lpwstr/>
  </property>
  <property fmtid="{D5CDD505-2E9C-101B-9397-08002B2CF9AE}" pid="5" name="ALMACGProductFamily">
    <vt:lpwstr/>
  </property>
  <property fmtid="{D5CDD505-2E9C-101B-9397-08002B2CF9AE}" pid="6" name="ALMACGExpertise">
    <vt:lpwstr/>
  </property>
  <property fmtid="{D5CDD505-2E9C-101B-9397-08002B2CF9AE}" pid="7" name="ALMACGStep">
    <vt:lpwstr/>
  </property>
  <property fmtid="{D5CDD505-2E9C-101B-9397-08002B2CF9AE}" pid="8" name="ALMACGPublishingType">
    <vt:lpwstr/>
  </property>
</Properties>
</file>